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  <p:sldMasterId id="2147483674" r:id="rId3"/>
  </p:sldMasterIdLst>
  <p:sldIdLst>
    <p:sldId id="289" r:id="rId4"/>
    <p:sldId id="264" r:id="rId5"/>
    <p:sldId id="261" r:id="rId6"/>
    <p:sldId id="288" r:id="rId7"/>
    <p:sldId id="286" r:id="rId8"/>
    <p:sldId id="270" r:id="rId9"/>
    <p:sldId id="266" r:id="rId10"/>
    <p:sldId id="272" r:id="rId11"/>
  </p:sldIdLst>
  <p:sldSz cx="12192000" cy="6858000"/>
  <p:notesSz cx="6858000" cy="9144000"/>
  <p:custDataLst>
    <p:tags r:id="rId1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99"/>
    <a:srgbClr val="660066"/>
    <a:srgbClr val="CCECFF"/>
    <a:srgbClr val="FFFF00"/>
    <a:srgbClr val="FF3399"/>
    <a:srgbClr val="660033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45E293-6D64-40AE-8205-857F8F0C51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C12F33-13EF-400E-9345-5E5FA1A30A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0F8971-5DF4-451F-8067-608DA5A665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799F5E-3BE6-4A36-88E1-90515CF656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709127-58B4-421D-A389-FC9889BD40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A8E811-7D34-4835-846C-A30B57CEEE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9EC3CE-145F-4328-A509-3E1918B046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682655-D494-40B4-889C-1843A1A287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A28542-E9A7-4487-831B-AB7F620D47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8F40E7-DD55-4FBD-A837-0FA4B1ACB4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399B4B-A185-49AD-A03F-268EE0892A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803085-1C80-4B15-8697-FFD7D91FDC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27BC91-E75C-4116-A405-9D38FC2388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D2B8F1-E4F6-4BA2-B7D8-6AB6A4C2F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096636-74D0-4C89-A338-465314767C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1A0291-AA14-4139-B1F8-F59F0CC8F9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538FBF-F207-4EDB-B78B-190B07304A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02169-A1DE-42F0-91ED-C6287D7838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8D79-3F36-4E22-BF18-AEF1964194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42634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02169-A1DE-42F0-91ED-C6287D7838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8D79-3F36-4E22-BF18-AEF1964194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7414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02169-A1DE-42F0-91ED-C6287D7838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8D79-3F36-4E22-BF18-AEF1964194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0937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02169-A1DE-42F0-91ED-C6287D7838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8D79-3F36-4E22-BF18-AEF1964194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1827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02169-A1DE-42F0-91ED-C6287D7838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8D79-3F36-4E22-BF18-AEF1964194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64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7103EA-DFC8-4AF0-A2E0-B78519C069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02169-A1DE-42F0-91ED-C6287D7838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8D79-3F36-4E22-BF18-AEF1964194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7046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02169-A1DE-42F0-91ED-C6287D7838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8D79-3F36-4E22-BF18-AEF1964194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5760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02169-A1DE-42F0-91ED-C6287D7838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8D79-3F36-4E22-BF18-AEF1964194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99235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02169-A1DE-42F0-91ED-C6287D7838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8D79-3F36-4E22-BF18-AEF1964194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10798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02169-A1DE-42F0-91ED-C6287D7838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8D79-3F36-4E22-BF18-AEF1964194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28640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02169-A1DE-42F0-91ED-C6287D7838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8D79-3F36-4E22-BF18-AEF1964194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65565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13B944-7175-44FD-AE0F-A39BB329BF09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965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E6EB31-092D-4608-89A6-5630B04AAE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742A3A-5DE1-439A-BE65-542E5A25CC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6C4A2D-F939-484B-8D05-7BD9326882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AF1FCA-E8AC-4D19-83BC-A114339635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328FEC-2A95-40BE-95D4-77D57CC26A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0741EC-CA68-408B-B7A9-E8E4124CB8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7D150C5-3370-47CA-A674-4021A25E98E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D6ED3F6-CFA0-469C-B803-31DDCB8BC6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6F902169-A1DE-42F0-91ED-C6287D78384C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11/8/2021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7168D79-3F36-4E22-BF18-AEF196419422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940793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6A423D2-E0C7-40BE-B5A4-27751DCB149E}"/>
              </a:ext>
            </a:extLst>
          </p:cNvPr>
          <p:cNvSpPr txBox="1"/>
          <p:nvPr/>
        </p:nvSpPr>
        <p:spPr>
          <a:xfrm>
            <a:off x="1600199" y="417224"/>
            <a:ext cx="831905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ỦY BAN NHÂN DÂN QUẬN PHÚ NHUẬN</a:t>
            </a:r>
            <a:b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</a:t>
            </a:r>
            <a:r>
              <a:rPr lang="vi-VN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NGUYỄN ĐÌNH CHÍNH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3C8D53C-6DDD-4E86-9A8C-9A7E5474467D}"/>
              </a:ext>
            </a:extLst>
          </p:cNvPr>
          <p:cNvSpPr txBox="1"/>
          <p:nvPr/>
        </p:nvSpPr>
        <p:spPr>
          <a:xfrm>
            <a:off x="5043180" y="2362200"/>
            <a:ext cx="15100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vi-VN" sz="36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TOÁN</a:t>
            </a:r>
            <a:endParaRPr lang="en-US" sz="3600" b="1" dirty="0">
              <a:solidFill>
                <a:prstClr val="black"/>
              </a:solidFill>
              <a:latin typeface="Calibri Light" panose="020F0302020204030204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4C895BB1-5A44-409C-9B18-D45AAFDCE8A8}"/>
              </a:ext>
            </a:extLst>
          </p:cNvPr>
          <p:cNvSpPr txBox="1"/>
          <p:nvPr/>
        </p:nvSpPr>
        <p:spPr>
          <a:xfrm>
            <a:off x="2057400" y="3043788"/>
            <a:ext cx="7637347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vi-VN" sz="44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BÀI TOÁN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vi-VN" sz="44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GIẢI BẰNG HAI PHÉP TÍNH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vi-VN" sz="44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( tiếp theo )</a:t>
            </a:r>
            <a:endParaRPr lang="en-US" sz="4400" b="1" dirty="0">
              <a:solidFill>
                <a:srgbClr val="FF0000"/>
              </a:solidFill>
              <a:latin typeface="Calibri Light" panose="020F03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866292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"/>
          <p:cNvSpPr txBox="1">
            <a:spLocks noChangeArrowheads="1"/>
          </p:cNvSpPr>
          <p:nvPr/>
        </p:nvSpPr>
        <p:spPr bwMode="auto">
          <a:xfrm>
            <a:off x="2057400" y="1538289"/>
            <a:ext cx="807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</a:rPr>
              <a:t>KIỂM TRA BÀI CŨ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2057400" y="2300288"/>
            <a:ext cx="8077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 u="sng">
                <a:solidFill>
                  <a:srgbClr val="FF0000"/>
                </a:solidFill>
              </a:rPr>
              <a:t>Bài tập:</a:t>
            </a:r>
            <a:r>
              <a:rPr lang="en-US" sz="2400" b="1">
                <a:solidFill>
                  <a:srgbClr val="0000FF"/>
                </a:solidFill>
              </a:rPr>
              <a:t> Dựa theo tóm tắt  và  giải bài toán</a:t>
            </a:r>
            <a:r>
              <a:rPr lang="en-US" sz="1600" b="1"/>
              <a:t> </a:t>
            </a:r>
            <a:r>
              <a:rPr lang="en-US" sz="2400" b="1">
                <a:solidFill>
                  <a:srgbClr val="0000FF"/>
                </a:solidFill>
              </a:rPr>
              <a:t>sau: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2667001" y="3733800"/>
            <a:ext cx="18192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Tấm vải đỏ 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2438401" y="4495800"/>
            <a:ext cx="2428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Tấm vải xanh</a:t>
            </a:r>
            <a:r>
              <a:rPr lang="en-US" sz="1600"/>
              <a:t> </a:t>
            </a:r>
            <a:r>
              <a:rPr lang="en-US" sz="2000" b="1">
                <a:solidFill>
                  <a:srgbClr val="0000FF"/>
                </a:solidFill>
              </a:rPr>
              <a:t> 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4943476" y="3886200"/>
            <a:ext cx="2239963" cy="152400"/>
            <a:chOff x="2154" y="2448"/>
            <a:chExt cx="1411" cy="96"/>
          </a:xfrm>
        </p:grpSpPr>
        <p:sp>
          <p:nvSpPr>
            <p:cNvPr id="4118" name="Line 8"/>
            <p:cNvSpPr>
              <a:spLocks noChangeShapeType="1"/>
            </p:cNvSpPr>
            <p:nvPr/>
          </p:nvSpPr>
          <p:spPr bwMode="auto">
            <a:xfrm>
              <a:off x="2154" y="2496"/>
              <a:ext cx="141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9" name="Line 9"/>
            <p:cNvSpPr>
              <a:spLocks noChangeShapeType="1"/>
            </p:cNvSpPr>
            <p:nvPr/>
          </p:nvSpPr>
          <p:spPr bwMode="auto">
            <a:xfrm>
              <a:off x="2154" y="244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0" name="Line 10"/>
            <p:cNvSpPr>
              <a:spLocks noChangeShapeType="1"/>
            </p:cNvSpPr>
            <p:nvPr/>
          </p:nvSpPr>
          <p:spPr bwMode="auto">
            <a:xfrm>
              <a:off x="3565" y="244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4943476" y="4648200"/>
            <a:ext cx="3362325" cy="152400"/>
            <a:chOff x="2154" y="2928"/>
            <a:chExt cx="2118" cy="96"/>
          </a:xfrm>
        </p:grpSpPr>
        <p:sp>
          <p:nvSpPr>
            <p:cNvPr id="4113" name="Line 11"/>
            <p:cNvSpPr>
              <a:spLocks noChangeShapeType="1"/>
            </p:cNvSpPr>
            <p:nvPr/>
          </p:nvSpPr>
          <p:spPr bwMode="auto">
            <a:xfrm>
              <a:off x="2154" y="29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4" name="Line 12"/>
            <p:cNvSpPr>
              <a:spLocks noChangeShapeType="1"/>
            </p:cNvSpPr>
            <p:nvPr/>
          </p:nvSpPr>
          <p:spPr bwMode="auto">
            <a:xfrm>
              <a:off x="2154" y="2976"/>
              <a:ext cx="141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5" name="Line 13"/>
            <p:cNvSpPr>
              <a:spLocks noChangeShapeType="1"/>
            </p:cNvSpPr>
            <p:nvPr/>
          </p:nvSpPr>
          <p:spPr bwMode="auto">
            <a:xfrm>
              <a:off x="3565" y="29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6" name="Line 14"/>
            <p:cNvSpPr>
              <a:spLocks noChangeShapeType="1"/>
            </p:cNvSpPr>
            <p:nvPr/>
          </p:nvSpPr>
          <p:spPr bwMode="auto">
            <a:xfrm>
              <a:off x="3552" y="2976"/>
              <a:ext cx="70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7" name="Line 15"/>
            <p:cNvSpPr>
              <a:spLocks noChangeShapeType="1"/>
            </p:cNvSpPr>
            <p:nvPr/>
          </p:nvSpPr>
          <p:spPr bwMode="auto">
            <a:xfrm>
              <a:off x="4272" y="29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84" name="Line 16"/>
          <p:cNvSpPr>
            <a:spLocks noChangeShapeType="1"/>
          </p:cNvSpPr>
          <p:nvPr/>
        </p:nvSpPr>
        <p:spPr bwMode="auto">
          <a:xfrm>
            <a:off x="4943475" y="39624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5" name="Line 17"/>
          <p:cNvSpPr>
            <a:spLocks noChangeShapeType="1"/>
          </p:cNvSpPr>
          <p:nvPr/>
        </p:nvSpPr>
        <p:spPr bwMode="auto">
          <a:xfrm>
            <a:off x="7162800" y="39624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6" name="Arc 18"/>
          <p:cNvSpPr>
            <a:spLocks/>
          </p:cNvSpPr>
          <p:nvPr/>
        </p:nvSpPr>
        <p:spPr bwMode="auto">
          <a:xfrm rot="6797256" flipH="1" flipV="1">
            <a:off x="7525544" y="4209256"/>
            <a:ext cx="469900" cy="890588"/>
          </a:xfrm>
          <a:custGeom>
            <a:avLst/>
            <a:gdLst>
              <a:gd name="T0" fmla="*/ 0 w 21600"/>
              <a:gd name="T1" fmla="*/ 0 h 21600"/>
              <a:gd name="T2" fmla="*/ 222386621 w 21600"/>
              <a:gd name="T3" fmla="*/ 1513989157 h 21600"/>
              <a:gd name="T4" fmla="*/ 0 w 21600"/>
              <a:gd name="T5" fmla="*/ 151398915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7439026" y="3962400"/>
            <a:ext cx="10191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8 m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5554664" y="3505200"/>
            <a:ext cx="15271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15m</a:t>
            </a:r>
          </a:p>
        </p:txBody>
      </p:sp>
      <p:sp>
        <p:nvSpPr>
          <p:cNvPr id="7189" name="AutoShape 21"/>
          <p:cNvSpPr>
            <a:spLocks/>
          </p:cNvSpPr>
          <p:nvPr/>
        </p:nvSpPr>
        <p:spPr bwMode="auto">
          <a:xfrm>
            <a:off x="8356600" y="3886200"/>
            <a:ext cx="101600" cy="914400"/>
          </a:xfrm>
          <a:prstGeom prst="rightBrace">
            <a:avLst>
              <a:gd name="adj1" fmla="val 75000"/>
              <a:gd name="adj2" fmla="val 50000"/>
            </a:avLst>
          </a:prstGeom>
          <a:noFill/>
          <a:ln w="28575">
            <a:solidFill>
              <a:srgbClr val="8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8582026" y="4114800"/>
            <a:ext cx="10191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? m</a:t>
            </a:r>
          </a:p>
        </p:txBody>
      </p:sp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3810000" y="2971800"/>
            <a:ext cx="16144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 u="sng">
                <a:solidFill>
                  <a:srgbClr val="FF0000"/>
                </a:solidFill>
              </a:rPr>
              <a:t>Tóm tắt</a:t>
            </a:r>
          </a:p>
        </p:txBody>
      </p:sp>
      <p:sp>
        <p:nvSpPr>
          <p:cNvPr id="4112" name="AutoShape 2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0210800" y="6477000"/>
            <a:ext cx="457200" cy="381000"/>
          </a:xfrm>
          <a:prstGeom prst="leftArrow">
            <a:avLst>
              <a:gd name="adj1" fmla="val 50000"/>
              <a:gd name="adj2" fmla="val 30000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4" grpId="0"/>
      <p:bldP spid="7175" grpId="0"/>
      <p:bldP spid="7184" grpId="0" animBg="1"/>
      <p:bldP spid="7185" grpId="0" animBg="1"/>
      <p:bldP spid="7186" grpId="0" animBg="1"/>
      <p:bldP spid="7187" grpId="0"/>
      <p:bldP spid="7188" grpId="0"/>
      <p:bldP spid="7189" grpId="0" animBg="1"/>
      <p:bldP spid="7190" grpId="0"/>
      <p:bldP spid="719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048000" y="3919538"/>
            <a:ext cx="5638800" cy="309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5000"/>
              </a:lnSpc>
              <a:spcBef>
                <a:spcPct val="50000"/>
              </a:spcBef>
            </a:pPr>
            <a:r>
              <a:rPr lang="en-US" sz="2400" b="1">
                <a:solidFill>
                  <a:srgbClr val="0033CC"/>
                </a:solidFill>
              </a:rPr>
              <a:t>Tấm vải xanh dài là:</a:t>
            </a:r>
          </a:p>
          <a:p>
            <a:pPr algn="ctr">
              <a:lnSpc>
                <a:spcPct val="95000"/>
              </a:lnSpc>
              <a:spcBef>
                <a:spcPct val="50000"/>
              </a:spcBef>
            </a:pPr>
            <a:r>
              <a:rPr lang="en-US" sz="2400" b="1">
                <a:solidFill>
                  <a:srgbClr val="0033CC"/>
                </a:solidFill>
              </a:rPr>
              <a:t>       15 + 8 = 23 (m)</a:t>
            </a:r>
          </a:p>
          <a:p>
            <a:pPr algn="ctr">
              <a:lnSpc>
                <a:spcPct val="95000"/>
              </a:lnSpc>
              <a:spcBef>
                <a:spcPct val="50000"/>
              </a:spcBef>
            </a:pPr>
            <a:r>
              <a:rPr lang="en-US" sz="2400" b="1">
                <a:solidFill>
                  <a:srgbClr val="0033CC"/>
                </a:solidFill>
              </a:rPr>
              <a:t>Cả hai tấm vải dài</a:t>
            </a:r>
            <a:r>
              <a:rPr lang="en-US" sz="2400" b="1"/>
              <a:t> </a:t>
            </a:r>
            <a:r>
              <a:rPr lang="en-US" sz="2400" b="1">
                <a:solidFill>
                  <a:srgbClr val="0033CC"/>
                </a:solidFill>
              </a:rPr>
              <a:t> là:</a:t>
            </a:r>
          </a:p>
          <a:p>
            <a:pPr algn="ctr">
              <a:lnSpc>
                <a:spcPct val="95000"/>
              </a:lnSpc>
              <a:spcBef>
                <a:spcPct val="50000"/>
              </a:spcBef>
            </a:pPr>
            <a:r>
              <a:rPr lang="en-US" sz="2400" b="1">
                <a:solidFill>
                  <a:srgbClr val="0033CC"/>
                </a:solidFill>
              </a:rPr>
              <a:t>        15 + 23 = 38 (m)</a:t>
            </a:r>
          </a:p>
          <a:p>
            <a:pPr algn="ctr">
              <a:lnSpc>
                <a:spcPct val="95000"/>
              </a:lnSpc>
              <a:spcBef>
                <a:spcPct val="50000"/>
              </a:spcBef>
            </a:pPr>
            <a:r>
              <a:rPr lang="en-US" sz="2400" b="1">
                <a:solidFill>
                  <a:srgbClr val="0033CC"/>
                </a:solidFill>
              </a:rPr>
              <a:t>                                Đáp số: 38 (m)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endParaRPr lang="en-US" sz="2400" b="1">
              <a:solidFill>
                <a:srgbClr val="FF5050"/>
              </a:solidFill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819400" y="73914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2895600" y="73152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352800" y="71628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3048000" y="71628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3581400" y="75438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4038600" y="7391400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3200400" y="76962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3276600" y="73914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3505200" y="73152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3048000" y="76200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2590800" y="7086600"/>
            <a:ext cx="320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5181600" y="3443288"/>
            <a:ext cx="1828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u="sng">
                <a:solidFill>
                  <a:srgbClr val="FF0000"/>
                </a:solidFill>
              </a:rPr>
              <a:t>Bài giải</a:t>
            </a:r>
          </a:p>
        </p:txBody>
      </p:sp>
      <p:sp>
        <p:nvSpPr>
          <p:cNvPr id="5135" name="Text Box 19"/>
          <p:cNvSpPr txBox="1">
            <a:spLocks noChangeArrowheads="1"/>
          </p:cNvSpPr>
          <p:nvPr/>
        </p:nvSpPr>
        <p:spPr bwMode="auto">
          <a:xfrm>
            <a:off x="2362201" y="2133600"/>
            <a:ext cx="1819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Tấm vải đỏ </a:t>
            </a:r>
          </a:p>
        </p:txBody>
      </p:sp>
      <p:sp>
        <p:nvSpPr>
          <p:cNvPr id="5136" name="Text Box 20"/>
          <p:cNvSpPr txBox="1">
            <a:spLocks noChangeArrowheads="1"/>
          </p:cNvSpPr>
          <p:nvPr/>
        </p:nvSpPr>
        <p:spPr bwMode="auto">
          <a:xfrm>
            <a:off x="2133601" y="2895600"/>
            <a:ext cx="2428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Tấm vải xanh</a:t>
            </a:r>
            <a:r>
              <a:rPr lang="en-US"/>
              <a:t> </a:t>
            </a:r>
            <a:r>
              <a:rPr lang="en-US" sz="2400" b="1">
                <a:solidFill>
                  <a:srgbClr val="0000FF"/>
                </a:solidFill>
              </a:rPr>
              <a:t> </a:t>
            </a:r>
          </a:p>
        </p:txBody>
      </p:sp>
      <p:grpSp>
        <p:nvGrpSpPr>
          <p:cNvPr id="5137" name="Group 21"/>
          <p:cNvGrpSpPr>
            <a:grpSpLocks/>
          </p:cNvGrpSpPr>
          <p:nvPr/>
        </p:nvGrpSpPr>
        <p:grpSpPr bwMode="auto">
          <a:xfrm>
            <a:off x="4638676" y="2286000"/>
            <a:ext cx="2239963" cy="152400"/>
            <a:chOff x="2154" y="2448"/>
            <a:chExt cx="1411" cy="96"/>
          </a:xfrm>
        </p:grpSpPr>
        <p:sp>
          <p:nvSpPr>
            <p:cNvPr id="5153" name="Line 22"/>
            <p:cNvSpPr>
              <a:spLocks noChangeShapeType="1"/>
            </p:cNvSpPr>
            <p:nvPr/>
          </p:nvSpPr>
          <p:spPr bwMode="auto">
            <a:xfrm>
              <a:off x="2154" y="2496"/>
              <a:ext cx="141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4" name="Line 23"/>
            <p:cNvSpPr>
              <a:spLocks noChangeShapeType="1"/>
            </p:cNvSpPr>
            <p:nvPr/>
          </p:nvSpPr>
          <p:spPr bwMode="auto">
            <a:xfrm>
              <a:off x="2154" y="244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5" name="Line 24"/>
            <p:cNvSpPr>
              <a:spLocks noChangeShapeType="1"/>
            </p:cNvSpPr>
            <p:nvPr/>
          </p:nvSpPr>
          <p:spPr bwMode="auto">
            <a:xfrm>
              <a:off x="3565" y="244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38" name="Group 25"/>
          <p:cNvGrpSpPr>
            <a:grpSpLocks/>
          </p:cNvGrpSpPr>
          <p:nvPr/>
        </p:nvGrpSpPr>
        <p:grpSpPr bwMode="auto">
          <a:xfrm>
            <a:off x="4638676" y="3048000"/>
            <a:ext cx="3362325" cy="152400"/>
            <a:chOff x="2154" y="2928"/>
            <a:chExt cx="2118" cy="96"/>
          </a:xfrm>
        </p:grpSpPr>
        <p:sp>
          <p:nvSpPr>
            <p:cNvPr id="5148" name="Line 26"/>
            <p:cNvSpPr>
              <a:spLocks noChangeShapeType="1"/>
            </p:cNvSpPr>
            <p:nvPr/>
          </p:nvSpPr>
          <p:spPr bwMode="auto">
            <a:xfrm>
              <a:off x="2154" y="29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9" name="Line 27"/>
            <p:cNvSpPr>
              <a:spLocks noChangeShapeType="1"/>
            </p:cNvSpPr>
            <p:nvPr/>
          </p:nvSpPr>
          <p:spPr bwMode="auto">
            <a:xfrm>
              <a:off x="2154" y="2976"/>
              <a:ext cx="141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0" name="Line 28"/>
            <p:cNvSpPr>
              <a:spLocks noChangeShapeType="1"/>
            </p:cNvSpPr>
            <p:nvPr/>
          </p:nvSpPr>
          <p:spPr bwMode="auto">
            <a:xfrm>
              <a:off x="3565" y="29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1" name="Line 29"/>
            <p:cNvSpPr>
              <a:spLocks noChangeShapeType="1"/>
            </p:cNvSpPr>
            <p:nvPr/>
          </p:nvSpPr>
          <p:spPr bwMode="auto">
            <a:xfrm>
              <a:off x="3552" y="2976"/>
              <a:ext cx="70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2" name="Line 30"/>
            <p:cNvSpPr>
              <a:spLocks noChangeShapeType="1"/>
            </p:cNvSpPr>
            <p:nvPr/>
          </p:nvSpPr>
          <p:spPr bwMode="auto">
            <a:xfrm>
              <a:off x="4272" y="29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39" name="Line 31"/>
          <p:cNvSpPr>
            <a:spLocks noChangeShapeType="1"/>
          </p:cNvSpPr>
          <p:nvPr/>
        </p:nvSpPr>
        <p:spPr bwMode="auto">
          <a:xfrm>
            <a:off x="4638675" y="2362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0" name="Line 32"/>
          <p:cNvSpPr>
            <a:spLocks noChangeShapeType="1"/>
          </p:cNvSpPr>
          <p:nvPr/>
        </p:nvSpPr>
        <p:spPr bwMode="auto">
          <a:xfrm>
            <a:off x="6858000" y="2362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1" name="Arc 33"/>
          <p:cNvSpPr>
            <a:spLocks/>
          </p:cNvSpPr>
          <p:nvPr/>
        </p:nvSpPr>
        <p:spPr bwMode="auto">
          <a:xfrm rot="6797256" flipH="1" flipV="1">
            <a:off x="7220744" y="2609056"/>
            <a:ext cx="469900" cy="890588"/>
          </a:xfrm>
          <a:custGeom>
            <a:avLst/>
            <a:gdLst>
              <a:gd name="T0" fmla="*/ 0 w 21600"/>
              <a:gd name="T1" fmla="*/ 0 h 21600"/>
              <a:gd name="T2" fmla="*/ 222386621 w 21600"/>
              <a:gd name="T3" fmla="*/ 1513989157 h 21600"/>
              <a:gd name="T4" fmla="*/ 0 w 21600"/>
              <a:gd name="T5" fmla="*/ 151398915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2" name="Text Box 34"/>
          <p:cNvSpPr txBox="1">
            <a:spLocks noChangeArrowheads="1"/>
          </p:cNvSpPr>
          <p:nvPr/>
        </p:nvSpPr>
        <p:spPr bwMode="auto">
          <a:xfrm>
            <a:off x="7134226" y="2362200"/>
            <a:ext cx="1019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8 m</a:t>
            </a:r>
          </a:p>
        </p:txBody>
      </p:sp>
      <p:sp>
        <p:nvSpPr>
          <p:cNvPr id="5143" name="Text Box 35"/>
          <p:cNvSpPr txBox="1">
            <a:spLocks noChangeArrowheads="1"/>
          </p:cNvSpPr>
          <p:nvPr/>
        </p:nvSpPr>
        <p:spPr bwMode="auto">
          <a:xfrm>
            <a:off x="5249864" y="1905000"/>
            <a:ext cx="1527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15m</a:t>
            </a:r>
          </a:p>
        </p:txBody>
      </p:sp>
      <p:sp>
        <p:nvSpPr>
          <p:cNvPr id="5144" name="AutoShape 36"/>
          <p:cNvSpPr>
            <a:spLocks/>
          </p:cNvSpPr>
          <p:nvPr/>
        </p:nvSpPr>
        <p:spPr bwMode="auto">
          <a:xfrm>
            <a:off x="8051800" y="2286000"/>
            <a:ext cx="101600" cy="914400"/>
          </a:xfrm>
          <a:prstGeom prst="rightBrace">
            <a:avLst>
              <a:gd name="adj1" fmla="val 75000"/>
              <a:gd name="adj2" fmla="val 50000"/>
            </a:avLst>
          </a:prstGeom>
          <a:noFill/>
          <a:ln w="28575">
            <a:solidFill>
              <a:srgbClr val="8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5" name="Text Box 37"/>
          <p:cNvSpPr txBox="1">
            <a:spLocks noChangeArrowheads="1"/>
          </p:cNvSpPr>
          <p:nvPr/>
        </p:nvSpPr>
        <p:spPr bwMode="auto">
          <a:xfrm>
            <a:off x="8277226" y="2514600"/>
            <a:ext cx="1019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? m</a:t>
            </a:r>
          </a:p>
        </p:txBody>
      </p:sp>
      <p:sp>
        <p:nvSpPr>
          <p:cNvPr id="5146" name="Text Box 38"/>
          <p:cNvSpPr txBox="1">
            <a:spLocks noChangeArrowheads="1"/>
          </p:cNvSpPr>
          <p:nvPr/>
        </p:nvSpPr>
        <p:spPr bwMode="auto">
          <a:xfrm>
            <a:off x="3505200" y="1371601"/>
            <a:ext cx="16144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u="sng">
                <a:solidFill>
                  <a:srgbClr val="FF0000"/>
                </a:solidFill>
              </a:rPr>
              <a:t>Tóm tắt</a:t>
            </a:r>
          </a:p>
        </p:txBody>
      </p:sp>
      <p:sp>
        <p:nvSpPr>
          <p:cNvPr id="5147" name="Text Box 39"/>
          <p:cNvSpPr txBox="1">
            <a:spLocks noChangeArrowheads="1"/>
          </p:cNvSpPr>
          <p:nvPr/>
        </p:nvSpPr>
        <p:spPr bwMode="auto">
          <a:xfrm>
            <a:off x="1981200" y="5334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</a:rPr>
              <a:t>KIỂM TRA BÀI CŨ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820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207" grpId="0"/>
      <p:bldP spid="8207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98" name="Rectangle 26"/>
          <p:cNvSpPr>
            <a:spLocks noChangeArrowheads="1"/>
          </p:cNvSpPr>
          <p:nvPr/>
        </p:nvSpPr>
        <p:spPr bwMode="auto">
          <a:xfrm>
            <a:off x="1600200" y="119884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TOÁN GIẢI BẰNG HAI PHÉP TÍNH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tiếp theo)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505200" y="152400"/>
            <a:ext cx="662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       ngày       tháng 12 năm 2021</a:t>
            </a:r>
            <a:endParaRPr lang="vi-VN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3C8D53C-6DDD-4E86-9A8C-9A7E5474467D}"/>
              </a:ext>
            </a:extLst>
          </p:cNvPr>
          <p:cNvSpPr txBox="1"/>
          <p:nvPr/>
        </p:nvSpPr>
        <p:spPr>
          <a:xfrm>
            <a:off x="5346265" y="675620"/>
            <a:ext cx="12153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vi-VN" sz="28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TOÁN</a:t>
            </a:r>
            <a:endParaRPr lang="en-US" sz="2800" b="1" dirty="0">
              <a:solidFill>
                <a:prstClr val="black"/>
              </a:solidFill>
              <a:latin typeface="Calibri Light" panose="020F030202020403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98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50000">
              <a:schemeClr val="bg1"/>
            </a:gs>
            <a:gs pos="100000">
              <a:srgbClr val="FFFF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571500" y="253861"/>
            <a:ext cx="11201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i="1" u="sng">
                <a:solidFill>
                  <a:srgbClr val="FF0000"/>
                </a:solidFill>
              </a:rPr>
              <a:t>Bài 1:</a:t>
            </a:r>
            <a:r>
              <a:rPr lang="en-US" sz="2400">
                <a:solidFill>
                  <a:srgbClr val="FF0000"/>
                </a:solidFill>
              </a:rPr>
              <a:t> </a:t>
            </a:r>
            <a:r>
              <a:rPr lang="en-US" sz="2400" b="1">
                <a:solidFill>
                  <a:srgbClr val="0000FF"/>
                </a:solidFill>
              </a:rPr>
              <a:t>Một cửa hàng buổi </a:t>
            </a:r>
            <a:r>
              <a:rPr lang="en-US" sz="2400" b="1" smtClean="0">
                <a:solidFill>
                  <a:srgbClr val="0000FF"/>
                </a:solidFill>
              </a:rPr>
              <a:t>sáng </a:t>
            </a:r>
            <a:r>
              <a:rPr lang="en-US" sz="2400" b="1">
                <a:solidFill>
                  <a:srgbClr val="0000FF"/>
                </a:solidFill>
              </a:rPr>
              <a:t>bán được 26kg đường, buổi chiều bán được số đường gấp đôi buổi </a:t>
            </a:r>
            <a:r>
              <a:rPr lang="en-US" sz="2400" b="1" smtClean="0">
                <a:solidFill>
                  <a:srgbClr val="0000FF"/>
                </a:solidFill>
              </a:rPr>
              <a:t>sáng</a:t>
            </a:r>
            <a:r>
              <a:rPr lang="en-US" sz="2400" b="1">
                <a:solidFill>
                  <a:srgbClr val="0000FF"/>
                </a:solidFill>
              </a:rPr>
              <a:t>. Hỏi cả hai buổi cửa hàng bán được bao nhiêu ki – lô – gam đường ?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76201" y="2876271"/>
            <a:ext cx="2286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Buổi sáng: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28575" y="3617326"/>
            <a:ext cx="21526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Buổi chiều: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209800" y="3848159"/>
            <a:ext cx="2133600" cy="152400"/>
            <a:chOff x="912" y="3312"/>
            <a:chExt cx="1344" cy="96"/>
          </a:xfrm>
        </p:grpSpPr>
        <p:sp>
          <p:nvSpPr>
            <p:cNvPr id="7187" name="Line 7"/>
            <p:cNvSpPr>
              <a:spLocks noChangeShapeType="1"/>
            </p:cNvSpPr>
            <p:nvPr/>
          </p:nvSpPr>
          <p:spPr bwMode="auto">
            <a:xfrm>
              <a:off x="912" y="3312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/>
            </a:p>
          </p:txBody>
        </p:sp>
        <p:grpSp>
          <p:nvGrpSpPr>
            <p:cNvPr id="7188" name="Group 8"/>
            <p:cNvGrpSpPr>
              <a:grpSpLocks/>
            </p:cNvGrpSpPr>
            <p:nvPr/>
          </p:nvGrpSpPr>
          <p:grpSpPr bwMode="auto">
            <a:xfrm>
              <a:off x="912" y="3312"/>
              <a:ext cx="1344" cy="96"/>
              <a:chOff x="912" y="3312"/>
              <a:chExt cx="1344" cy="96"/>
            </a:xfrm>
          </p:grpSpPr>
          <p:sp>
            <p:nvSpPr>
              <p:cNvPr id="7189" name="Line 9"/>
              <p:cNvSpPr>
                <a:spLocks noChangeShapeType="1"/>
              </p:cNvSpPr>
              <p:nvPr/>
            </p:nvSpPr>
            <p:spPr bwMode="auto">
              <a:xfrm>
                <a:off x="912" y="3360"/>
                <a:ext cx="7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7190" name="Line 10"/>
              <p:cNvSpPr>
                <a:spLocks noChangeShapeType="1"/>
              </p:cNvSpPr>
              <p:nvPr/>
            </p:nvSpPr>
            <p:spPr bwMode="auto">
              <a:xfrm>
                <a:off x="1584" y="3312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7191" name="Line 11"/>
              <p:cNvSpPr>
                <a:spLocks noChangeShapeType="1"/>
              </p:cNvSpPr>
              <p:nvPr/>
            </p:nvSpPr>
            <p:spPr bwMode="auto">
              <a:xfrm>
                <a:off x="2256" y="3312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7192" name="Line 12"/>
              <p:cNvSpPr>
                <a:spLocks noChangeShapeType="1"/>
              </p:cNvSpPr>
              <p:nvPr/>
            </p:nvSpPr>
            <p:spPr bwMode="auto">
              <a:xfrm>
                <a:off x="1668" y="3360"/>
                <a:ext cx="5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/>
              </a:p>
            </p:txBody>
          </p:sp>
        </p:grpSp>
      </p:grpSp>
      <p:sp>
        <p:nvSpPr>
          <p:cNvPr id="26637" name="AutoShape 13"/>
          <p:cNvSpPr>
            <a:spLocks/>
          </p:cNvSpPr>
          <p:nvPr/>
        </p:nvSpPr>
        <p:spPr bwMode="auto">
          <a:xfrm>
            <a:off x="4757097" y="2958152"/>
            <a:ext cx="76200" cy="1143000"/>
          </a:xfrm>
          <a:prstGeom prst="rightBrace">
            <a:avLst>
              <a:gd name="adj1" fmla="val 125000"/>
              <a:gd name="adj2" fmla="val 50000"/>
            </a:avLst>
          </a:prstGeom>
          <a:noFill/>
          <a:ln w="28575">
            <a:solidFill>
              <a:srgbClr val="8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4938073" y="3238559"/>
            <a:ext cx="10055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? kg</a:t>
            </a: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2352675" y="2667000"/>
            <a:ext cx="91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26kg</a:t>
            </a: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2209800" y="3086159"/>
            <a:ext cx="1066800" cy="152400"/>
            <a:chOff x="1200" y="2928"/>
            <a:chExt cx="672" cy="96"/>
          </a:xfrm>
        </p:grpSpPr>
        <p:sp>
          <p:nvSpPr>
            <p:cNvPr id="7184" name="Line 17"/>
            <p:cNvSpPr>
              <a:spLocks noChangeShapeType="1"/>
            </p:cNvSpPr>
            <p:nvPr/>
          </p:nvSpPr>
          <p:spPr bwMode="auto">
            <a:xfrm>
              <a:off x="1200" y="2976"/>
              <a:ext cx="6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7185" name="Line 18"/>
            <p:cNvSpPr>
              <a:spLocks noChangeShapeType="1"/>
            </p:cNvSpPr>
            <p:nvPr/>
          </p:nvSpPr>
          <p:spPr bwMode="auto">
            <a:xfrm>
              <a:off x="1200" y="29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7186" name="Line 19"/>
            <p:cNvSpPr>
              <a:spLocks noChangeShapeType="1"/>
            </p:cNvSpPr>
            <p:nvPr/>
          </p:nvSpPr>
          <p:spPr bwMode="auto">
            <a:xfrm>
              <a:off x="1872" y="29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/>
            </a:p>
          </p:txBody>
        </p:sp>
      </p:grpSp>
      <p:sp>
        <p:nvSpPr>
          <p:cNvPr id="26644" name="Line 20"/>
          <p:cNvSpPr>
            <a:spLocks noChangeShapeType="1"/>
          </p:cNvSpPr>
          <p:nvPr/>
        </p:nvSpPr>
        <p:spPr bwMode="auto">
          <a:xfrm>
            <a:off x="2209800" y="3162359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 sz="2000"/>
          </a:p>
        </p:txBody>
      </p:sp>
      <p:sp>
        <p:nvSpPr>
          <p:cNvPr id="26645" name="Line 21"/>
          <p:cNvSpPr>
            <a:spLocks noChangeShapeType="1"/>
          </p:cNvSpPr>
          <p:nvPr/>
        </p:nvSpPr>
        <p:spPr bwMode="auto">
          <a:xfrm>
            <a:off x="3276600" y="3162359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 sz="2000"/>
          </a:p>
        </p:txBody>
      </p:sp>
      <p:sp>
        <p:nvSpPr>
          <p:cNvPr id="26646" name="Text Box 22"/>
          <p:cNvSpPr txBox="1">
            <a:spLocks noChangeArrowheads="1"/>
          </p:cNvSpPr>
          <p:nvPr/>
        </p:nvSpPr>
        <p:spPr bwMode="auto">
          <a:xfrm>
            <a:off x="5440837" y="2958152"/>
            <a:ext cx="66294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33CC"/>
                </a:solidFill>
              </a:rPr>
              <a:t>         Buổi chiều cửa </a:t>
            </a:r>
            <a:r>
              <a:rPr lang="en-US" sz="2400" b="1" smtClean="0">
                <a:solidFill>
                  <a:srgbClr val="0033CC"/>
                </a:solidFill>
              </a:rPr>
              <a:t>hàng </a:t>
            </a:r>
            <a:r>
              <a:rPr lang="en-US" sz="2400" b="1">
                <a:solidFill>
                  <a:srgbClr val="0033CC"/>
                </a:solidFill>
              </a:rPr>
              <a:t>bán được là :</a:t>
            </a:r>
          </a:p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33CC"/>
                </a:solidFill>
              </a:rPr>
              <a:t>             26 x 2 = 52 ( kg đường )</a:t>
            </a:r>
          </a:p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33CC"/>
                </a:solidFill>
              </a:rPr>
              <a:t>  	 Cả hai buổi cửa hang bán được là :</a:t>
            </a:r>
          </a:p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33CC"/>
                </a:solidFill>
              </a:rPr>
              <a:t>                            26 + 52 = 78 ( kg đường )</a:t>
            </a:r>
          </a:p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33CC"/>
                </a:solidFill>
              </a:rPr>
              <a:t>                                        Đáp số: 78kg đường</a:t>
            </a:r>
          </a:p>
        </p:txBody>
      </p:sp>
      <p:sp>
        <p:nvSpPr>
          <p:cNvPr id="26647" name="Text Box 23"/>
          <p:cNvSpPr txBox="1">
            <a:spLocks noChangeArrowheads="1"/>
          </p:cNvSpPr>
          <p:nvPr/>
        </p:nvSpPr>
        <p:spPr bwMode="auto">
          <a:xfrm>
            <a:off x="457200" y="1957407"/>
            <a:ext cx="1676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u="sng">
                <a:solidFill>
                  <a:srgbClr val="FF0000"/>
                </a:solidFill>
              </a:rPr>
              <a:t>Tóm tắt</a:t>
            </a:r>
          </a:p>
        </p:txBody>
      </p:sp>
      <p:sp>
        <p:nvSpPr>
          <p:cNvPr id="26650" name="Text Box 26"/>
          <p:cNvSpPr txBox="1">
            <a:spLocks noChangeArrowheads="1"/>
          </p:cNvSpPr>
          <p:nvPr/>
        </p:nvSpPr>
        <p:spPr bwMode="auto">
          <a:xfrm>
            <a:off x="8159227" y="1958906"/>
            <a:ext cx="2286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u="sng">
                <a:solidFill>
                  <a:srgbClr val="FF0000"/>
                </a:solidFill>
              </a:rPr>
              <a:t>Bài giải</a:t>
            </a:r>
          </a:p>
        </p:txBody>
      </p:sp>
      <p:sp>
        <p:nvSpPr>
          <p:cNvPr id="26653" name="Line 29"/>
          <p:cNvSpPr>
            <a:spLocks noChangeShapeType="1"/>
          </p:cNvSpPr>
          <p:nvPr/>
        </p:nvSpPr>
        <p:spPr bwMode="auto">
          <a:xfrm>
            <a:off x="5947014" y="2440207"/>
            <a:ext cx="0" cy="38862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6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6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66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66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66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6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66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66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6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6" dur="5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1" dur="20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5" dur="500"/>
                                        <p:tgtEl>
                                          <p:spTgt spid="26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6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6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66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66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66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66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66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66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66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66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66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66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66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66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66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66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66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266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/>
      <p:bldP spid="26628" grpId="0"/>
      <p:bldP spid="26629" grpId="0"/>
      <p:bldP spid="26637" grpId="0" animBg="1"/>
      <p:bldP spid="26638" grpId="0"/>
      <p:bldP spid="26639" grpId="0"/>
      <p:bldP spid="26644" grpId="0" animBg="1"/>
      <p:bldP spid="26645" grpId="0" animBg="1"/>
      <p:bldP spid="26647" grpId="0"/>
      <p:bldP spid="26650" grpId="0"/>
      <p:bldP spid="2665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50000">
              <a:schemeClr val="bg1"/>
            </a:gs>
            <a:gs pos="100000">
              <a:srgbClr val="CCE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243" name="Rectangle 3"/>
              <p:cNvSpPr>
                <a:spLocks noChangeArrowheads="1"/>
              </p:cNvSpPr>
              <p:nvPr/>
            </p:nvSpPr>
            <p:spPr bwMode="auto">
              <a:xfrm>
                <a:off x="145362" y="183852"/>
                <a:ext cx="11589438" cy="15423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2400" b="1" i="1" u="sng">
                    <a:solidFill>
                      <a:srgbClr val="FF0000"/>
                    </a:solidFill>
                  </a:rPr>
                  <a:t>Bài 2:</a:t>
                </a:r>
                <a:r>
                  <a:rPr lang="en-US" sz="2400">
                    <a:solidFill>
                      <a:srgbClr val="FF0000"/>
                    </a:solidFill>
                  </a:rPr>
                  <a:t> </a:t>
                </a:r>
                <a:r>
                  <a:rPr lang="en-US" sz="2400" b="1">
                    <a:solidFill>
                      <a:srgbClr val="0033CC"/>
                    </a:solidFill>
                  </a:rPr>
                  <a:t>Quãng đường từ bưu điện tỉnh đến chợ huyện dài 18 km, quãng đường từ chợ huyện về nhà bằng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200" b="1" i="1">
                            <a:solidFill>
                              <a:srgbClr val="0033CC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2400" b="1">
                    <a:solidFill>
                      <a:srgbClr val="0033CC"/>
                    </a:solidFill>
                  </a:rPr>
                  <a:t>  quãng đường từ bưu điện tỉnh đến chợ huyện. Hỏi quãng đường từ bưu điện tỉnh về nhà dài bao nhiêu ki-lô-mét?</a:t>
                </a:r>
              </a:p>
            </p:txBody>
          </p:sp>
        </mc:Choice>
        <mc:Fallback xmlns="">
          <p:sp>
            <p:nvSpPr>
              <p:cNvPr id="10243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5362" y="183852"/>
                <a:ext cx="11589438" cy="1542345"/>
              </a:xfrm>
              <a:prstGeom prst="rect">
                <a:avLst/>
              </a:prstGeom>
              <a:blipFill rotWithShape="0">
                <a:blip r:embed="rId3"/>
                <a:stretch>
                  <a:fillRect l="-842" t="-2767" r="-526" b="-8300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9296400" y="2501120"/>
            <a:ext cx="838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</a:rPr>
              <a:t>Nhà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2578446" y="4065567"/>
            <a:ext cx="74676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33CC"/>
                </a:solidFill>
              </a:rPr>
              <a:t>Quãng đường từ chợ huyện về nhà dài là :</a:t>
            </a: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33CC"/>
                </a:solidFill>
              </a:rPr>
              <a:t>                            18 : 3 = 6 (km)</a:t>
            </a: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33CC"/>
                </a:solidFill>
              </a:rPr>
              <a:t>Quãng đường từ bưu điện tỉnh về nhà dài là :</a:t>
            </a: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33CC"/>
                </a:solidFill>
              </a:rPr>
              <a:t>                            18 + 6 = 24 (km)</a:t>
            </a:r>
          </a:p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33CC"/>
                </a:solidFill>
              </a:rPr>
              <a:t>        Đáp số: 24 km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145362" y="2024473"/>
            <a:ext cx="16791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u="sng">
                <a:solidFill>
                  <a:srgbClr val="FF0000"/>
                </a:solidFill>
              </a:rPr>
              <a:t>Tóm tắt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871177" y="3119779"/>
            <a:ext cx="1676400" cy="169862"/>
            <a:chOff x="624" y="1920"/>
            <a:chExt cx="1056" cy="107"/>
          </a:xfrm>
        </p:grpSpPr>
        <p:sp>
          <p:nvSpPr>
            <p:cNvPr id="8216" name="Line 8"/>
            <p:cNvSpPr>
              <a:spLocks noChangeShapeType="1"/>
            </p:cNvSpPr>
            <p:nvPr/>
          </p:nvSpPr>
          <p:spPr bwMode="auto">
            <a:xfrm>
              <a:off x="624" y="1920"/>
              <a:ext cx="0" cy="10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7" name="Line 9"/>
            <p:cNvSpPr>
              <a:spLocks noChangeShapeType="1"/>
            </p:cNvSpPr>
            <p:nvPr/>
          </p:nvSpPr>
          <p:spPr bwMode="auto">
            <a:xfrm flipV="1">
              <a:off x="624" y="1968"/>
              <a:ext cx="1056" cy="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8" name="Line 10"/>
            <p:cNvSpPr>
              <a:spLocks noChangeShapeType="1"/>
            </p:cNvSpPr>
            <p:nvPr/>
          </p:nvSpPr>
          <p:spPr bwMode="auto">
            <a:xfrm>
              <a:off x="1680" y="1920"/>
              <a:ext cx="0" cy="10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7478497" y="2042974"/>
            <a:ext cx="1905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</a:rPr>
              <a:t>Chợ 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</a:rPr>
              <a:t>huyện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1677350" y="2112664"/>
            <a:ext cx="22098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</a:rPr>
              <a:t>Bưu điện</a:t>
            </a:r>
          </a:p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</a:rPr>
              <a:t> tỉnh</a:t>
            </a:r>
          </a:p>
        </p:txBody>
      </p:sp>
      <p:sp>
        <p:nvSpPr>
          <p:cNvPr id="10253" name="Arc 13"/>
          <p:cNvSpPr>
            <a:spLocks/>
          </p:cNvSpPr>
          <p:nvPr/>
        </p:nvSpPr>
        <p:spPr bwMode="auto">
          <a:xfrm rot="10223488">
            <a:off x="2696553" y="295616"/>
            <a:ext cx="6577013" cy="3519488"/>
          </a:xfrm>
          <a:custGeom>
            <a:avLst/>
            <a:gdLst>
              <a:gd name="T0" fmla="*/ 0 w 17661"/>
              <a:gd name="T1" fmla="*/ 324431256 h 21600"/>
              <a:gd name="T2" fmla="*/ 2147483647 w 17661"/>
              <a:gd name="T3" fmla="*/ 2147483647 h 21600"/>
              <a:gd name="T4" fmla="*/ 2147483647 w 17661"/>
              <a:gd name="T5" fmla="*/ 2147483647 h 21600"/>
              <a:gd name="T6" fmla="*/ 0 60000 65536"/>
              <a:gd name="T7" fmla="*/ 0 60000 65536"/>
              <a:gd name="T8" fmla="*/ 0 60000 65536"/>
              <a:gd name="T9" fmla="*/ 0 w 17661"/>
              <a:gd name="T10" fmla="*/ 0 h 21600"/>
              <a:gd name="T11" fmla="*/ 17661 w 1766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661" h="21600" fill="none" extrusionOk="0">
                <a:moveTo>
                  <a:pt x="-1" y="74"/>
                </a:moveTo>
                <a:cubicBezTo>
                  <a:pt x="596" y="24"/>
                  <a:pt x="1194" y="-1"/>
                  <a:pt x="1793" y="0"/>
                </a:cubicBezTo>
                <a:cubicBezTo>
                  <a:pt x="7819" y="0"/>
                  <a:pt x="13572" y="2517"/>
                  <a:pt x="17660" y="6945"/>
                </a:cubicBezTo>
              </a:path>
              <a:path w="17661" h="21600" stroke="0" extrusionOk="0">
                <a:moveTo>
                  <a:pt x="-1" y="74"/>
                </a:moveTo>
                <a:cubicBezTo>
                  <a:pt x="596" y="24"/>
                  <a:pt x="1194" y="-1"/>
                  <a:pt x="1793" y="0"/>
                </a:cubicBezTo>
                <a:cubicBezTo>
                  <a:pt x="7819" y="0"/>
                  <a:pt x="13572" y="2517"/>
                  <a:pt x="17660" y="6945"/>
                </a:cubicBezTo>
                <a:lnTo>
                  <a:pt x="1793" y="21600"/>
                </a:lnTo>
                <a:lnTo>
                  <a:pt x="-1" y="74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prstDash val="lgDashDotDot"/>
            <a:round/>
            <a:headEnd/>
            <a:tailEnd/>
          </a:ln>
        </p:spPr>
        <p:txBody>
          <a:bodyPr rot="10800000" wrap="none" anchor="ctr"/>
          <a:lstStyle/>
          <a:p>
            <a:endParaRPr lang="en-US" sz="1600"/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5515952" y="3157879"/>
            <a:ext cx="838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? km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4922558" y="2422229"/>
            <a:ext cx="119022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18 km</a:t>
            </a: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145362" y="3906088"/>
            <a:ext cx="1770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u="sng">
                <a:solidFill>
                  <a:srgbClr val="FF0000"/>
                </a:solidFill>
              </a:rPr>
              <a:t>Bài giải</a:t>
            </a: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4547577" y="3119779"/>
            <a:ext cx="4953000" cy="169862"/>
            <a:chOff x="720" y="2016"/>
            <a:chExt cx="3120" cy="107"/>
          </a:xfrm>
        </p:grpSpPr>
        <p:sp>
          <p:nvSpPr>
            <p:cNvPr id="8211" name="Line 19"/>
            <p:cNvSpPr>
              <a:spLocks noChangeShapeType="1"/>
            </p:cNvSpPr>
            <p:nvPr/>
          </p:nvSpPr>
          <p:spPr bwMode="auto">
            <a:xfrm>
              <a:off x="720" y="2027"/>
              <a:ext cx="0" cy="8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2" name="Line 20"/>
            <p:cNvSpPr>
              <a:spLocks noChangeShapeType="1"/>
            </p:cNvSpPr>
            <p:nvPr/>
          </p:nvSpPr>
          <p:spPr bwMode="auto">
            <a:xfrm flipV="1">
              <a:off x="720" y="2064"/>
              <a:ext cx="312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3" name="Line 21"/>
            <p:cNvSpPr>
              <a:spLocks noChangeShapeType="1"/>
            </p:cNvSpPr>
            <p:nvPr/>
          </p:nvSpPr>
          <p:spPr bwMode="auto">
            <a:xfrm>
              <a:off x="2808" y="2027"/>
              <a:ext cx="0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" name="Line 22"/>
            <p:cNvSpPr>
              <a:spLocks noChangeShapeType="1"/>
            </p:cNvSpPr>
            <p:nvPr/>
          </p:nvSpPr>
          <p:spPr bwMode="auto">
            <a:xfrm>
              <a:off x="1776" y="2027"/>
              <a:ext cx="0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" name="Line 23"/>
            <p:cNvSpPr>
              <a:spLocks noChangeShapeType="1"/>
            </p:cNvSpPr>
            <p:nvPr/>
          </p:nvSpPr>
          <p:spPr bwMode="auto">
            <a:xfrm>
              <a:off x="3840" y="2016"/>
              <a:ext cx="0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" name="Arc 13"/>
          <p:cNvSpPr>
            <a:spLocks/>
          </p:cNvSpPr>
          <p:nvPr/>
        </p:nvSpPr>
        <p:spPr bwMode="auto">
          <a:xfrm rot="21341468">
            <a:off x="3038987" y="2909427"/>
            <a:ext cx="4794282" cy="1182164"/>
          </a:xfrm>
          <a:custGeom>
            <a:avLst/>
            <a:gdLst>
              <a:gd name="T0" fmla="*/ 0 w 17661"/>
              <a:gd name="T1" fmla="*/ 324431256 h 21600"/>
              <a:gd name="T2" fmla="*/ 2147483647 w 17661"/>
              <a:gd name="T3" fmla="*/ 2147483647 h 21600"/>
              <a:gd name="T4" fmla="*/ 2147483647 w 17661"/>
              <a:gd name="T5" fmla="*/ 2147483647 h 21600"/>
              <a:gd name="T6" fmla="*/ 0 60000 65536"/>
              <a:gd name="T7" fmla="*/ 0 60000 65536"/>
              <a:gd name="T8" fmla="*/ 0 60000 65536"/>
              <a:gd name="T9" fmla="*/ 0 w 17661"/>
              <a:gd name="T10" fmla="*/ 0 h 21600"/>
              <a:gd name="T11" fmla="*/ 17661 w 1766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661" h="21600" fill="none" extrusionOk="0">
                <a:moveTo>
                  <a:pt x="-1" y="74"/>
                </a:moveTo>
                <a:cubicBezTo>
                  <a:pt x="596" y="24"/>
                  <a:pt x="1194" y="-1"/>
                  <a:pt x="1793" y="0"/>
                </a:cubicBezTo>
                <a:cubicBezTo>
                  <a:pt x="7819" y="0"/>
                  <a:pt x="13572" y="2517"/>
                  <a:pt x="17660" y="6945"/>
                </a:cubicBezTo>
              </a:path>
              <a:path w="17661" h="21600" stroke="0" extrusionOk="0">
                <a:moveTo>
                  <a:pt x="-1" y="74"/>
                </a:moveTo>
                <a:cubicBezTo>
                  <a:pt x="596" y="24"/>
                  <a:pt x="1194" y="-1"/>
                  <a:pt x="1793" y="0"/>
                </a:cubicBezTo>
                <a:cubicBezTo>
                  <a:pt x="7819" y="0"/>
                  <a:pt x="13572" y="2517"/>
                  <a:pt x="17660" y="6945"/>
                </a:cubicBezTo>
                <a:lnTo>
                  <a:pt x="1793" y="21600"/>
                </a:lnTo>
                <a:lnTo>
                  <a:pt x="-1" y="74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prstDash val="lgDashDotDot"/>
            <a:round/>
            <a:headEnd/>
            <a:tailEnd/>
          </a:ln>
        </p:spPr>
        <p:txBody>
          <a:bodyPr rot="10800000" wrap="none" anchor="ctr"/>
          <a:lstStyle/>
          <a:p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10244" grpId="0"/>
      <p:bldP spid="10246" grpId="0"/>
      <p:bldP spid="10251" grpId="0"/>
      <p:bldP spid="10252" grpId="0"/>
      <p:bldP spid="10253" grpId="0" animBg="1"/>
      <p:bldP spid="10254" grpId="0"/>
      <p:bldP spid="10255" grpId="0"/>
      <p:bldP spid="10257" grpId="0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0" y="762000"/>
            <a:ext cx="2819400" cy="808038"/>
          </a:xfrm>
        </p:spPr>
        <p:txBody>
          <a:bodyPr/>
          <a:lstStyle/>
          <a:p>
            <a:pPr eaLnBrk="1" hangingPunct="1"/>
            <a:r>
              <a:rPr lang="en-US" sz="4000" b="1">
                <a:solidFill>
                  <a:srgbClr val="00CC00"/>
                </a:solidFill>
              </a:rPr>
              <a:t>Dặn dò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610600" cy="213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sz="2800" b="1" smtClean="0">
                <a:solidFill>
                  <a:srgbClr val="FF0000"/>
                </a:solidFill>
              </a:rPr>
              <a:t>Xem lại các bài đã làm</a:t>
            </a:r>
            <a:endParaRPr lang="en-US" sz="2800" b="1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sz="2800" b="1">
                <a:solidFill>
                  <a:srgbClr val="FF0000"/>
                </a:solidFill>
              </a:rPr>
              <a:t>Chuẩn bị: Xem trước bài: Luyện tập trang </a:t>
            </a:r>
            <a:r>
              <a:rPr lang="en-US" sz="2800" b="1" smtClean="0">
                <a:solidFill>
                  <a:srgbClr val="FF0000"/>
                </a:solidFill>
              </a:rPr>
              <a:t>60.</a:t>
            </a:r>
            <a:endParaRPr lang="en-US" sz="28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gradFill rotWithShape="0">
          <a:gsLst>
            <a:gs pos="0">
              <a:srgbClr val="CCECFF"/>
            </a:gs>
            <a:gs pos="50000">
              <a:schemeClr val="bg1"/>
            </a:gs>
            <a:gs pos="100000">
              <a:srgbClr val="CCE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7" descr="Japanes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1600200"/>
            <a:ext cx="8382000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1524000" y="990601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 u="sng">
                <a:solidFill>
                  <a:srgbClr val="FF0000"/>
                </a:solidFill>
              </a:rPr>
              <a:t>Bài tập 3:</a:t>
            </a:r>
            <a:r>
              <a:rPr lang="en-US" sz="2400">
                <a:solidFill>
                  <a:srgbClr val="FF0000"/>
                </a:solidFill>
              </a:rPr>
              <a:t> </a:t>
            </a:r>
            <a:r>
              <a:rPr lang="en-US" sz="2000" b="1">
                <a:solidFill>
                  <a:srgbClr val="0033CC"/>
                </a:solidFill>
              </a:rPr>
              <a:t>Số?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2743200" y="1752600"/>
            <a:ext cx="8382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7848600" y="1752600"/>
            <a:ext cx="12192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5257800" y="1752600"/>
            <a:ext cx="12192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2295" name="WordArt 7"/>
          <p:cNvSpPr>
            <a:spLocks noChangeArrowheads="1" noChangeShapeType="1" noTextEdit="1"/>
          </p:cNvSpPr>
          <p:nvPr/>
        </p:nvSpPr>
        <p:spPr bwMode="auto">
          <a:xfrm>
            <a:off x="2819400" y="1905000"/>
            <a:ext cx="571500" cy="642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9525">
                  <a:noFill/>
                  <a:round/>
                  <a:headEnd/>
                  <a:tailEnd/>
                </a:ln>
                <a:solidFill>
                  <a:srgbClr val="660066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5</a:t>
            </a:r>
          </a:p>
        </p:txBody>
      </p:sp>
      <p:sp>
        <p:nvSpPr>
          <p:cNvPr id="12296" name="WordArt 8"/>
          <p:cNvSpPr>
            <a:spLocks noChangeArrowheads="1" noChangeShapeType="1" noTextEdit="1"/>
          </p:cNvSpPr>
          <p:nvPr/>
        </p:nvSpPr>
        <p:spPr bwMode="auto">
          <a:xfrm>
            <a:off x="5283200" y="1905000"/>
            <a:ext cx="1041400" cy="642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9525">
                  <a:noFill/>
                  <a:round/>
                  <a:headEnd/>
                  <a:tailEnd/>
                </a:ln>
                <a:solidFill>
                  <a:srgbClr val="660066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15</a:t>
            </a:r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3581400" y="23622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>
            <a:off x="6477000" y="2362200"/>
            <a:ext cx="137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9" name="WordArt 11"/>
          <p:cNvSpPr>
            <a:spLocks noChangeArrowheads="1" noChangeShapeType="1" noTextEdit="1"/>
          </p:cNvSpPr>
          <p:nvPr/>
        </p:nvSpPr>
        <p:spPr bwMode="auto">
          <a:xfrm>
            <a:off x="7874000" y="1905000"/>
            <a:ext cx="1117600" cy="642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9525">
                  <a:noFill/>
                  <a:round/>
                  <a:headEnd/>
                  <a:tailEnd/>
                </a:ln>
                <a:solidFill>
                  <a:srgbClr val="660066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18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3581400" y="1828800"/>
            <a:ext cx="1676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Gấp 3 lần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6553200" y="1828800"/>
            <a:ext cx="1676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Thêm 3</a:t>
            </a:r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2819400" y="4267200"/>
            <a:ext cx="8382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7924800" y="4267200"/>
            <a:ext cx="12192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5334000" y="4267200"/>
            <a:ext cx="12192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2305" name="WordArt 17"/>
          <p:cNvSpPr>
            <a:spLocks noChangeArrowheads="1" noChangeShapeType="1" noTextEdit="1"/>
          </p:cNvSpPr>
          <p:nvPr/>
        </p:nvSpPr>
        <p:spPr bwMode="auto">
          <a:xfrm>
            <a:off x="2895600" y="4419600"/>
            <a:ext cx="571500" cy="642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7</a:t>
            </a:r>
          </a:p>
        </p:txBody>
      </p:sp>
      <p:sp>
        <p:nvSpPr>
          <p:cNvPr id="12306" name="WordArt 18"/>
          <p:cNvSpPr>
            <a:spLocks noChangeArrowheads="1" noChangeShapeType="1" noTextEdit="1"/>
          </p:cNvSpPr>
          <p:nvPr/>
        </p:nvSpPr>
        <p:spPr bwMode="auto">
          <a:xfrm>
            <a:off x="5359400" y="4419600"/>
            <a:ext cx="1041400" cy="642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42</a:t>
            </a:r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>
            <a:off x="3657600" y="48768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>
            <a:off x="6553200" y="4876800"/>
            <a:ext cx="137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09" name="WordArt 21"/>
          <p:cNvSpPr>
            <a:spLocks noChangeArrowheads="1" noChangeShapeType="1" noTextEdit="1"/>
          </p:cNvSpPr>
          <p:nvPr/>
        </p:nvSpPr>
        <p:spPr bwMode="auto">
          <a:xfrm>
            <a:off x="7950200" y="4419600"/>
            <a:ext cx="1117600" cy="642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36</a:t>
            </a:r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3657600" y="4343400"/>
            <a:ext cx="1676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Gấp 6 lần</a:t>
            </a:r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6629400" y="4343400"/>
            <a:ext cx="1676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Bớt 6</a:t>
            </a:r>
          </a:p>
        </p:txBody>
      </p:sp>
      <p:sp>
        <p:nvSpPr>
          <p:cNvPr id="12312" name="Rectangle 24"/>
          <p:cNvSpPr>
            <a:spLocks noChangeArrowheads="1"/>
          </p:cNvSpPr>
          <p:nvPr/>
        </p:nvSpPr>
        <p:spPr bwMode="auto">
          <a:xfrm>
            <a:off x="2819400" y="55626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2313" name="Rectangle 25"/>
          <p:cNvSpPr>
            <a:spLocks noChangeArrowheads="1"/>
          </p:cNvSpPr>
          <p:nvPr/>
        </p:nvSpPr>
        <p:spPr bwMode="auto">
          <a:xfrm>
            <a:off x="7924800" y="5562600"/>
            <a:ext cx="12192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2314" name="Rectangle 26"/>
          <p:cNvSpPr>
            <a:spLocks noChangeArrowheads="1"/>
          </p:cNvSpPr>
          <p:nvPr/>
        </p:nvSpPr>
        <p:spPr bwMode="auto">
          <a:xfrm>
            <a:off x="5715000" y="5562600"/>
            <a:ext cx="8382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2315" name="WordArt 27"/>
          <p:cNvSpPr>
            <a:spLocks noChangeArrowheads="1" noChangeShapeType="1" noTextEdit="1"/>
          </p:cNvSpPr>
          <p:nvPr/>
        </p:nvSpPr>
        <p:spPr bwMode="auto">
          <a:xfrm>
            <a:off x="2895600" y="5715000"/>
            <a:ext cx="990600" cy="642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9525">
                  <a:noFill/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56</a:t>
            </a:r>
          </a:p>
        </p:txBody>
      </p:sp>
      <p:sp>
        <p:nvSpPr>
          <p:cNvPr id="12316" name="WordArt 28"/>
          <p:cNvSpPr>
            <a:spLocks noChangeArrowheads="1" noChangeShapeType="1" noTextEdit="1"/>
          </p:cNvSpPr>
          <p:nvPr/>
        </p:nvSpPr>
        <p:spPr bwMode="auto">
          <a:xfrm>
            <a:off x="5867400" y="5715000"/>
            <a:ext cx="584200" cy="642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9525">
                  <a:noFill/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8</a:t>
            </a:r>
          </a:p>
        </p:txBody>
      </p:sp>
      <p:sp>
        <p:nvSpPr>
          <p:cNvPr id="12317" name="Line 29"/>
          <p:cNvSpPr>
            <a:spLocks noChangeShapeType="1"/>
          </p:cNvSpPr>
          <p:nvPr/>
        </p:nvSpPr>
        <p:spPr bwMode="auto">
          <a:xfrm>
            <a:off x="3962400" y="6172200"/>
            <a:ext cx="1752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18" name="Line 30"/>
          <p:cNvSpPr>
            <a:spLocks noChangeShapeType="1"/>
          </p:cNvSpPr>
          <p:nvPr/>
        </p:nvSpPr>
        <p:spPr bwMode="auto">
          <a:xfrm>
            <a:off x="6553200" y="6172200"/>
            <a:ext cx="137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19" name="WordArt 31"/>
          <p:cNvSpPr>
            <a:spLocks noChangeArrowheads="1" noChangeShapeType="1" noTextEdit="1"/>
          </p:cNvSpPr>
          <p:nvPr/>
        </p:nvSpPr>
        <p:spPr bwMode="auto">
          <a:xfrm>
            <a:off x="7950200" y="5715000"/>
            <a:ext cx="1117600" cy="642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9525">
                  <a:noFill/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15</a:t>
            </a:r>
          </a:p>
        </p:txBody>
      </p:sp>
      <p:sp>
        <p:nvSpPr>
          <p:cNvPr id="12320" name="Text Box 32"/>
          <p:cNvSpPr txBox="1">
            <a:spLocks noChangeArrowheads="1"/>
          </p:cNvSpPr>
          <p:nvPr/>
        </p:nvSpPr>
        <p:spPr bwMode="auto">
          <a:xfrm>
            <a:off x="4038600" y="5638800"/>
            <a:ext cx="1676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Giảm 7 lần</a:t>
            </a:r>
          </a:p>
        </p:txBody>
      </p:sp>
      <p:sp>
        <p:nvSpPr>
          <p:cNvPr id="12321" name="Text Box 33"/>
          <p:cNvSpPr txBox="1">
            <a:spLocks noChangeArrowheads="1"/>
          </p:cNvSpPr>
          <p:nvPr/>
        </p:nvSpPr>
        <p:spPr bwMode="auto">
          <a:xfrm>
            <a:off x="6553200" y="5638800"/>
            <a:ext cx="1676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Thêm 7</a:t>
            </a:r>
          </a:p>
        </p:txBody>
      </p:sp>
      <p:sp>
        <p:nvSpPr>
          <p:cNvPr id="9250" name="Text Box 34"/>
          <p:cNvSpPr txBox="1">
            <a:spLocks noChangeArrowheads="1"/>
          </p:cNvSpPr>
          <p:nvPr/>
        </p:nvSpPr>
        <p:spPr bwMode="auto">
          <a:xfrm>
            <a:off x="2057400" y="304801"/>
            <a:ext cx="807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</a:rPr>
              <a:t>TRÒ CHƠI</a:t>
            </a:r>
          </a:p>
        </p:txBody>
      </p:sp>
      <p:sp>
        <p:nvSpPr>
          <p:cNvPr id="12326" name="Rectangle 38"/>
          <p:cNvSpPr>
            <a:spLocks noChangeArrowheads="1"/>
          </p:cNvSpPr>
          <p:nvPr/>
        </p:nvSpPr>
        <p:spPr bwMode="auto">
          <a:xfrm>
            <a:off x="2743200" y="3048000"/>
            <a:ext cx="8382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2327" name="Rectangle 39"/>
          <p:cNvSpPr>
            <a:spLocks noChangeArrowheads="1"/>
          </p:cNvSpPr>
          <p:nvPr/>
        </p:nvSpPr>
        <p:spPr bwMode="auto">
          <a:xfrm>
            <a:off x="7848600" y="3048000"/>
            <a:ext cx="12192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2328" name="Rectangle 40"/>
          <p:cNvSpPr>
            <a:spLocks noChangeArrowheads="1"/>
          </p:cNvSpPr>
          <p:nvPr/>
        </p:nvSpPr>
        <p:spPr bwMode="auto">
          <a:xfrm>
            <a:off x="5257800" y="3048000"/>
            <a:ext cx="12192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2329" name="WordArt 41"/>
          <p:cNvSpPr>
            <a:spLocks noChangeArrowheads="1" noChangeShapeType="1" noTextEdit="1"/>
          </p:cNvSpPr>
          <p:nvPr/>
        </p:nvSpPr>
        <p:spPr bwMode="auto">
          <a:xfrm>
            <a:off x="2819400" y="3200400"/>
            <a:ext cx="571500" cy="642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9525">
                  <a:noFill/>
                  <a:round/>
                  <a:headEnd/>
                  <a:tailEnd/>
                </a:ln>
                <a:solidFill>
                  <a:srgbClr val="FF33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6</a:t>
            </a:r>
          </a:p>
        </p:txBody>
      </p:sp>
      <p:sp>
        <p:nvSpPr>
          <p:cNvPr id="12330" name="WordArt 42"/>
          <p:cNvSpPr>
            <a:spLocks noChangeArrowheads="1" noChangeShapeType="1" noTextEdit="1"/>
          </p:cNvSpPr>
          <p:nvPr/>
        </p:nvSpPr>
        <p:spPr bwMode="auto">
          <a:xfrm>
            <a:off x="5283200" y="3200400"/>
            <a:ext cx="1041400" cy="642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9525">
                  <a:noFill/>
                  <a:round/>
                  <a:headEnd/>
                  <a:tailEnd/>
                </a:ln>
                <a:solidFill>
                  <a:srgbClr val="FF33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12</a:t>
            </a:r>
          </a:p>
        </p:txBody>
      </p:sp>
      <p:sp>
        <p:nvSpPr>
          <p:cNvPr id="12331" name="Line 43"/>
          <p:cNvSpPr>
            <a:spLocks noChangeShapeType="1"/>
          </p:cNvSpPr>
          <p:nvPr/>
        </p:nvSpPr>
        <p:spPr bwMode="auto">
          <a:xfrm>
            <a:off x="3581400" y="36576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32" name="Line 44"/>
          <p:cNvSpPr>
            <a:spLocks noChangeShapeType="1"/>
          </p:cNvSpPr>
          <p:nvPr/>
        </p:nvSpPr>
        <p:spPr bwMode="auto">
          <a:xfrm>
            <a:off x="6477000" y="3657600"/>
            <a:ext cx="137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33" name="WordArt 45"/>
          <p:cNvSpPr>
            <a:spLocks noChangeArrowheads="1" noChangeShapeType="1" noTextEdit="1"/>
          </p:cNvSpPr>
          <p:nvPr/>
        </p:nvSpPr>
        <p:spPr bwMode="auto">
          <a:xfrm>
            <a:off x="7874000" y="3200400"/>
            <a:ext cx="1117600" cy="642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9525">
                  <a:noFill/>
                  <a:round/>
                  <a:headEnd/>
                  <a:tailEnd/>
                </a:ln>
                <a:solidFill>
                  <a:srgbClr val="FF33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10</a:t>
            </a:r>
          </a:p>
        </p:txBody>
      </p:sp>
      <p:sp>
        <p:nvSpPr>
          <p:cNvPr id="12334" name="Text Box 46"/>
          <p:cNvSpPr txBox="1">
            <a:spLocks noChangeArrowheads="1"/>
          </p:cNvSpPr>
          <p:nvPr/>
        </p:nvSpPr>
        <p:spPr bwMode="auto">
          <a:xfrm>
            <a:off x="3581400" y="3124200"/>
            <a:ext cx="1676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Gấp 2 lần</a:t>
            </a:r>
          </a:p>
        </p:txBody>
      </p:sp>
      <p:sp>
        <p:nvSpPr>
          <p:cNvPr id="12335" name="Text Box 47"/>
          <p:cNvSpPr txBox="1">
            <a:spLocks noChangeArrowheads="1"/>
          </p:cNvSpPr>
          <p:nvPr/>
        </p:nvSpPr>
        <p:spPr bwMode="auto">
          <a:xfrm>
            <a:off x="6553200" y="3124200"/>
            <a:ext cx="1676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Bớt 2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23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123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2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12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23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2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23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2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2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23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2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2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23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2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2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2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2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23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2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2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23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5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5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2" dur="5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5" dur="5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8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123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123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 nodeType="clickPar">
                      <p:stCondLst>
                        <p:cond delay="indefinite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12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12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9" dur="1000"/>
                                        <p:tgtEl>
                                          <p:spTgt spid="123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  <p:bldP spid="12292" grpId="0" animBg="1"/>
      <p:bldP spid="12293" grpId="0" animBg="1"/>
      <p:bldP spid="12294" grpId="0" animBg="1"/>
      <p:bldP spid="12295" grpId="0" animBg="1"/>
      <p:bldP spid="12296" grpId="0" animBg="1"/>
      <p:bldP spid="12297" grpId="0" animBg="1"/>
      <p:bldP spid="12298" grpId="0" animBg="1"/>
      <p:bldP spid="12299" grpId="0" animBg="1"/>
      <p:bldP spid="12300" grpId="0"/>
      <p:bldP spid="12301" grpId="0"/>
      <p:bldP spid="12302" grpId="0" animBg="1"/>
      <p:bldP spid="12303" grpId="0" animBg="1"/>
      <p:bldP spid="12304" grpId="0" animBg="1"/>
      <p:bldP spid="12305" grpId="0" animBg="1"/>
      <p:bldP spid="12306" grpId="0" animBg="1"/>
      <p:bldP spid="12307" grpId="0" animBg="1"/>
      <p:bldP spid="12308" grpId="0" animBg="1"/>
      <p:bldP spid="12309" grpId="0" animBg="1"/>
      <p:bldP spid="12310" grpId="0"/>
      <p:bldP spid="12311" grpId="0"/>
      <p:bldP spid="12312" grpId="0" animBg="1"/>
      <p:bldP spid="12313" grpId="0" animBg="1"/>
      <p:bldP spid="12314" grpId="0" animBg="1"/>
      <p:bldP spid="12315" grpId="0" animBg="1"/>
      <p:bldP spid="12316" grpId="0" animBg="1"/>
      <p:bldP spid="12317" grpId="0" animBg="1"/>
      <p:bldP spid="12318" grpId="0" animBg="1"/>
      <p:bldP spid="12319" grpId="0" animBg="1"/>
      <p:bldP spid="12320" grpId="0"/>
      <p:bldP spid="12321" grpId="0"/>
      <p:bldP spid="12326" grpId="0" animBg="1"/>
      <p:bldP spid="12327" grpId="0" animBg="1"/>
      <p:bldP spid="12328" grpId="0" animBg="1"/>
      <p:bldP spid="12329" grpId="0" animBg="1"/>
      <p:bldP spid="12330" grpId="0" animBg="1"/>
      <p:bldP spid="12331" grpId="0" animBg="1"/>
      <p:bldP spid="12332" grpId="0" animBg="1"/>
      <p:bldP spid="12333" grpId="0" animBg="1"/>
      <p:bldP spid="12334" grpId="0"/>
      <p:bldP spid="1233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65&quot;/&gt;&lt;/object&gt;&lt;object type=&quot;3&quot; unique_id=&quot;10006&quot;&gt;&lt;property id=&quot;20148&quot; value=&quot;5&quot;/&gt;&lt;property id=&quot;20300&quot; value=&quot;Slide 2&quot;/&gt;&lt;property id=&quot;20307&quot; value=&quot;278&quot;/&gt;&lt;/object&gt;&lt;object type=&quot;3&quot; unique_id=&quot;10009&quot;&gt;&lt;property id=&quot;20148&quot; value=&quot;5&quot;/&gt;&lt;property id=&quot;20300&quot; value=&quot;Slide 3&quot;/&gt;&lt;property id=&quot;20307&quot; value=&quot;264&quot;/&gt;&lt;/object&gt;&lt;object type=&quot;3&quot; unique_id=&quot;10010&quot;&gt;&lt;property id=&quot;20148&quot; value=&quot;5&quot;/&gt;&lt;property id=&quot;20300&quot; value=&quot;Slide 4&quot;/&gt;&lt;property id=&quot;20307&quot; value=&quot;261&quot;/&gt;&lt;/object&gt;&lt;object type=&quot;3&quot; unique_id=&quot;10014&quot;&gt;&lt;property id=&quot;20148&quot; value=&quot;5&quot;/&gt;&lt;property id=&quot;20300&quot; value=&quot;Slide 8&quot;/&gt;&lt;property id=&quot;20307&quot; value=&quot;270&quot;/&gt;&lt;/object&gt;&lt;object type=&quot;3&quot; unique_id=&quot;10015&quot;&gt;&lt;property id=&quot;20148&quot; value=&quot;5&quot;/&gt;&lt;property id=&quot;20300&quot; value=&quot;Slide 9&quot;/&gt;&lt;property id=&quot;20307&quot; value=&quot;271&quot;/&gt;&lt;/object&gt;&lt;object type=&quot;3&quot; unique_id=&quot;10016&quot;&gt;&lt;property id=&quot;20148&quot; value=&quot;5&quot;/&gt;&lt;property id=&quot;20300&quot; value=&quot;Slide 10&quot;/&gt;&lt;property id=&quot;20307&quot; value=&quot;272&quot;/&gt;&lt;/object&gt;&lt;object type=&quot;3&quot; unique_id=&quot;10019&quot;&gt;&lt;property id=&quot;20148&quot; value=&quot;5&quot;/&gt;&lt;property id=&quot;20300&quot; value=&quot;Slide 11 - &amp;quot;Dặn dò&amp;quot;&quot;/&gt;&lt;property id=&quot;20307&quot; value=&quot;266&quot;/&gt;&lt;/object&gt;&lt;object type=&quot;3&quot; unique_id=&quot;10020&quot;&gt;&lt;property id=&quot;20148&quot; value=&quot;5&quot;/&gt;&lt;property id=&quot;20300&quot; value=&quot;Slide 12&quot;/&gt;&lt;property id=&quot;20307&quot; value=&quot;280&quot;/&gt;&lt;/object&gt;&lt;object type=&quot;3&quot; unique_id=&quot;10206&quot;&gt;&lt;property id=&quot;20148&quot; value=&quot;5&quot;/&gt;&lt;property id=&quot;20300&quot; value=&quot;Slide 7&quot;/&gt;&lt;property id=&quot;20307&quot; value=&quot;285&quot;/&gt;&lt;/object&gt;&lt;object type=&quot;3&quot; unique_id=&quot;10400&quot;&gt;&lt;property id=&quot;20148&quot; value=&quot;5&quot;/&gt;&lt;property id=&quot;20300&quot; value=&quot;Slide 5&quot;/&gt;&lt;property id=&quot;20307&quot; value=&quot;286&quot;/&gt;&lt;/object&gt;&lt;object type=&quot;3&quot; unique_id=&quot;10401&quot;&gt;&lt;property id=&quot;20148&quot; value=&quot;5&quot;/&gt;&lt;property id=&quot;20300&quot; value=&quot;Slide 6&quot;/&gt;&lt;property id=&quot;20307&quot; value=&quot;28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343</Words>
  <Application>Microsoft Office PowerPoint</Application>
  <PresentationFormat>Widescreen</PresentationFormat>
  <Paragraphs>82</Paragraphs>
  <Slides>8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Times New Roman</vt:lpstr>
      <vt:lpstr>Default Design</vt:lpstr>
      <vt:lpstr>1_Default Design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Dặn dò</vt:lpstr>
      <vt:lpstr>PowerPoint Presentation</vt:lpstr>
    </vt:vector>
  </TitlesOfParts>
  <Company>Family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Huynh Kieu</dc:creator>
  <cp:lastModifiedBy>MeoMeo</cp:lastModifiedBy>
  <cp:revision>153</cp:revision>
  <dcterms:created xsi:type="dcterms:W3CDTF">2009-10-26T15:34:09Z</dcterms:created>
  <dcterms:modified xsi:type="dcterms:W3CDTF">2021-11-08T01:08:19Z</dcterms:modified>
</cp:coreProperties>
</file>