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4" r:id="rId3"/>
  </p:sldMasterIdLst>
  <p:sldIdLst>
    <p:sldId id="289" r:id="rId4"/>
    <p:sldId id="264" r:id="rId5"/>
    <p:sldId id="261" r:id="rId6"/>
    <p:sldId id="288" r:id="rId7"/>
    <p:sldId id="286" r:id="rId8"/>
    <p:sldId id="270" r:id="rId9"/>
    <p:sldId id="266" r:id="rId10"/>
    <p:sldId id="272" r:id="rId11"/>
  </p:sldIdLst>
  <p:sldSz cx="12192000" cy="68580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660066"/>
    <a:srgbClr val="CCECFF"/>
    <a:srgbClr val="FFFF00"/>
    <a:srgbClr val="FF3399"/>
    <a:srgbClr val="6600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5E293-6D64-40AE-8205-857F8F0C5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12F33-13EF-400E-9345-5E5FA1A30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F8971-5DF4-451F-8067-608DA5A665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99F5E-3BE6-4A36-88E1-90515CF65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09127-58B4-421D-A389-FC9889BD4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A8E811-7D34-4835-846C-A30B57CEEE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EC3CE-145F-4328-A509-3E1918B04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82655-D494-40B4-889C-1843A1A287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28542-E9A7-4487-831B-AB7F620D47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F40E7-DD55-4FBD-A837-0FA4B1ACB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99B4B-A185-49AD-A03F-268EE0892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03085-1C80-4B15-8697-FFD7D91FD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7BC91-E75C-4116-A405-9D38FC238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2B8F1-E4F6-4BA2-B7D8-6AB6A4C2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96636-74D0-4C89-A338-465314767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A0291-AA14-4139-B1F8-F59F0CC8F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38FBF-F207-4EDB-B78B-190B07304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4263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414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93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82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6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03EA-DFC8-4AF0-A2E0-B78519C06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04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576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92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07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864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556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3B944-7175-44FD-AE0F-A39BB329BF0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6EB31-092D-4608-89A6-5630B04AA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42A3A-5DE1-439A-BE65-542E5A25C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C4A2D-F939-484B-8D05-7BD932688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F1FCA-E8AC-4D19-83BC-A114339635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8FEC-2A95-40BE-95D4-77D57CC26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741EC-CA68-408B-B7A9-E8E4124CB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D150C5-3370-47CA-A674-4021A25E98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6ED3F6-CFA0-469C-B803-31DDCB8BC6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F902169-A1DE-42F0-91ED-C6287D78384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11/8/2021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7168D79-3F36-4E22-BF18-AEF19641942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079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6A423D2-E0C7-40BE-B5A4-27751DCB149E}"/>
              </a:ext>
            </a:extLst>
          </p:cNvPr>
          <p:cNvSpPr txBox="1"/>
          <p:nvPr/>
        </p:nvSpPr>
        <p:spPr>
          <a:xfrm>
            <a:off x="1600199" y="417224"/>
            <a:ext cx="8319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PHÚ NHUẬN</a:t>
            </a:r>
            <a:b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</a:t>
            </a:r>
            <a:r>
              <a:rPr lang="vi-VN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NGUYỄN ĐÌNH CHÍNH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C8D53C-6DDD-4E86-9A8C-9A7E5474467D}"/>
              </a:ext>
            </a:extLst>
          </p:cNvPr>
          <p:cNvSpPr txBox="1"/>
          <p:nvPr/>
        </p:nvSpPr>
        <p:spPr>
          <a:xfrm>
            <a:off x="5043180" y="2362200"/>
            <a:ext cx="151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vi-VN" sz="3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TOÁN</a:t>
            </a:r>
            <a:endParaRPr lang="en-US" sz="36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895BB1-5A44-409C-9B18-D45AAFDCE8A8}"/>
              </a:ext>
            </a:extLst>
          </p:cNvPr>
          <p:cNvSpPr txBox="1"/>
          <p:nvPr/>
        </p:nvSpPr>
        <p:spPr>
          <a:xfrm>
            <a:off x="2057400" y="3043788"/>
            <a:ext cx="763734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vi-VN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TOÁN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vi-VN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GIẢI BẰNG HAI PHÉP TÍNH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vi-VN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( tiếp theo )</a:t>
            </a:r>
            <a:endParaRPr lang="en-US" sz="4400" b="1" dirty="0">
              <a:solidFill>
                <a:srgbClr val="FF0000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6629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057400" y="1538289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057400" y="2300288"/>
            <a:ext cx="807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tập:</a:t>
            </a:r>
            <a:r>
              <a:rPr lang="en-US" sz="2400" b="1">
                <a:solidFill>
                  <a:srgbClr val="0000FF"/>
                </a:solidFill>
              </a:rPr>
              <a:t> Dựa theo tóm tắt  và  giải bài toán</a:t>
            </a:r>
            <a:r>
              <a:rPr lang="en-US" sz="1600" b="1"/>
              <a:t> </a:t>
            </a:r>
            <a:r>
              <a:rPr lang="en-US" sz="2400" b="1">
                <a:solidFill>
                  <a:srgbClr val="0000FF"/>
                </a:solidFill>
              </a:rPr>
              <a:t>sau: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667001" y="3733800"/>
            <a:ext cx="1819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Tấm vải đỏ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438401" y="4495800"/>
            <a:ext cx="2428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Tấm vải xanh</a:t>
            </a:r>
            <a:r>
              <a:rPr lang="en-US" sz="1600"/>
              <a:t> 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943476" y="3886200"/>
            <a:ext cx="2239963" cy="152400"/>
            <a:chOff x="2154" y="2448"/>
            <a:chExt cx="1411" cy="96"/>
          </a:xfrm>
        </p:grpSpPr>
        <p:sp>
          <p:nvSpPr>
            <p:cNvPr id="4118" name="Line 8"/>
            <p:cNvSpPr>
              <a:spLocks noChangeShapeType="1"/>
            </p:cNvSpPr>
            <p:nvPr/>
          </p:nvSpPr>
          <p:spPr bwMode="auto">
            <a:xfrm>
              <a:off x="2154" y="249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9"/>
            <p:cNvSpPr>
              <a:spLocks noChangeShapeType="1"/>
            </p:cNvSpPr>
            <p:nvPr/>
          </p:nvSpPr>
          <p:spPr bwMode="auto">
            <a:xfrm>
              <a:off x="2154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0"/>
            <p:cNvSpPr>
              <a:spLocks noChangeShapeType="1"/>
            </p:cNvSpPr>
            <p:nvPr/>
          </p:nvSpPr>
          <p:spPr bwMode="auto">
            <a:xfrm>
              <a:off x="3565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943476" y="4648200"/>
            <a:ext cx="3362325" cy="152400"/>
            <a:chOff x="2154" y="2928"/>
            <a:chExt cx="2118" cy="96"/>
          </a:xfrm>
        </p:grpSpPr>
        <p:sp>
          <p:nvSpPr>
            <p:cNvPr id="4113" name="Line 11"/>
            <p:cNvSpPr>
              <a:spLocks noChangeShapeType="1"/>
            </p:cNvSpPr>
            <p:nvPr/>
          </p:nvSpPr>
          <p:spPr bwMode="auto">
            <a:xfrm>
              <a:off x="215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2"/>
            <p:cNvSpPr>
              <a:spLocks noChangeShapeType="1"/>
            </p:cNvSpPr>
            <p:nvPr/>
          </p:nvSpPr>
          <p:spPr bwMode="auto">
            <a:xfrm>
              <a:off x="2154" y="297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3"/>
            <p:cNvSpPr>
              <a:spLocks noChangeShapeType="1"/>
            </p:cNvSpPr>
            <p:nvPr/>
          </p:nvSpPr>
          <p:spPr bwMode="auto">
            <a:xfrm>
              <a:off x="3565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4"/>
            <p:cNvSpPr>
              <a:spLocks noChangeShapeType="1"/>
            </p:cNvSpPr>
            <p:nvPr/>
          </p:nvSpPr>
          <p:spPr bwMode="auto">
            <a:xfrm>
              <a:off x="3552" y="2976"/>
              <a:ext cx="7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5"/>
            <p:cNvSpPr>
              <a:spLocks noChangeShapeType="1"/>
            </p:cNvSpPr>
            <p:nvPr/>
          </p:nvSpPr>
          <p:spPr bwMode="auto">
            <a:xfrm>
              <a:off x="42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943475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71628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Arc 18"/>
          <p:cNvSpPr>
            <a:spLocks/>
          </p:cNvSpPr>
          <p:nvPr/>
        </p:nvSpPr>
        <p:spPr bwMode="auto">
          <a:xfrm rot="6797256" flipH="1" flipV="1">
            <a:off x="7525544" y="4209256"/>
            <a:ext cx="469900" cy="890588"/>
          </a:xfrm>
          <a:custGeom>
            <a:avLst/>
            <a:gdLst>
              <a:gd name="T0" fmla="*/ 0 w 21600"/>
              <a:gd name="T1" fmla="*/ 0 h 21600"/>
              <a:gd name="T2" fmla="*/ 222386621 w 21600"/>
              <a:gd name="T3" fmla="*/ 1513989157 h 21600"/>
              <a:gd name="T4" fmla="*/ 0 w 21600"/>
              <a:gd name="T5" fmla="*/ 151398915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7439026" y="3962400"/>
            <a:ext cx="1019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 m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554664" y="3505200"/>
            <a:ext cx="1527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15m</a:t>
            </a:r>
          </a:p>
        </p:txBody>
      </p:sp>
      <p:sp>
        <p:nvSpPr>
          <p:cNvPr id="7189" name="AutoShape 21"/>
          <p:cNvSpPr>
            <a:spLocks/>
          </p:cNvSpPr>
          <p:nvPr/>
        </p:nvSpPr>
        <p:spPr bwMode="auto">
          <a:xfrm>
            <a:off x="8356600" y="3886200"/>
            <a:ext cx="101600" cy="914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8582026" y="4114800"/>
            <a:ext cx="1019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m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810000" y="2971800"/>
            <a:ext cx="1614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4112" name="AutoShape 2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0210800" y="6477000"/>
            <a:ext cx="457200" cy="381000"/>
          </a:xfrm>
          <a:prstGeom prst="leftArrow">
            <a:avLst>
              <a:gd name="adj1" fmla="val 50000"/>
              <a:gd name="adj2" fmla="val 3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/>
      <p:bldP spid="7184" grpId="0" animBg="1"/>
      <p:bldP spid="7185" grpId="0" animBg="1"/>
      <p:bldP spid="7186" grpId="0" animBg="1"/>
      <p:bldP spid="7187" grpId="0"/>
      <p:bldP spid="7188" grpId="0"/>
      <p:bldP spid="7189" grpId="0" animBg="1"/>
      <p:bldP spid="7190" grpId="0"/>
      <p:bldP spid="7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48000" y="3919538"/>
            <a:ext cx="5638800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Tấm vải xanh dài là: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15 + 8 = 23 (m)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Cả hai tấm vải dài</a:t>
            </a:r>
            <a:r>
              <a:rPr lang="en-US" sz="2400" b="1"/>
              <a:t> </a:t>
            </a:r>
            <a:r>
              <a:rPr lang="en-US" sz="2400" b="1">
                <a:solidFill>
                  <a:srgbClr val="0033CC"/>
                </a:solidFill>
              </a:rPr>
              <a:t> là: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15 + 23 = 38 (m)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    Đáp số: 38 (m)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400" b="1">
              <a:solidFill>
                <a:srgbClr val="FF505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819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895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352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048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81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038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00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276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505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048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90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181600" y="34432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2362201" y="21336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Tấm vải đỏ </a:t>
            </a:r>
          </a:p>
        </p:txBody>
      </p:sp>
      <p:sp>
        <p:nvSpPr>
          <p:cNvPr id="5136" name="Text Box 20"/>
          <p:cNvSpPr txBox="1">
            <a:spLocks noChangeArrowheads="1"/>
          </p:cNvSpPr>
          <p:nvPr/>
        </p:nvSpPr>
        <p:spPr bwMode="auto">
          <a:xfrm>
            <a:off x="2133601" y="2895600"/>
            <a:ext cx="242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Tấm vải xanh</a:t>
            </a:r>
            <a:r>
              <a:rPr lang="en-US"/>
              <a:t> </a:t>
            </a:r>
            <a:r>
              <a:rPr lang="en-US" sz="2400" b="1">
                <a:solidFill>
                  <a:srgbClr val="0000FF"/>
                </a:solidFill>
              </a:rPr>
              <a:t> </a:t>
            </a:r>
          </a:p>
        </p:txBody>
      </p:sp>
      <p:grpSp>
        <p:nvGrpSpPr>
          <p:cNvPr id="5137" name="Group 21"/>
          <p:cNvGrpSpPr>
            <a:grpSpLocks/>
          </p:cNvGrpSpPr>
          <p:nvPr/>
        </p:nvGrpSpPr>
        <p:grpSpPr bwMode="auto">
          <a:xfrm>
            <a:off x="4638676" y="2286000"/>
            <a:ext cx="2239963" cy="152400"/>
            <a:chOff x="2154" y="2448"/>
            <a:chExt cx="1411" cy="96"/>
          </a:xfrm>
        </p:grpSpPr>
        <p:sp>
          <p:nvSpPr>
            <p:cNvPr id="5153" name="Line 22"/>
            <p:cNvSpPr>
              <a:spLocks noChangeShapeType="1"/>
            </p:cNvSpPr>
            <p:nvPr/>
          </p:nvSpPr>
          <p:spPr bwMode="auto">
            <a:xfrm>
              <a:off x="2154" y="249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3"/>
            <p:cNvSpPr>
              <a:spLocks noChangeShapeType="1"/>
            </p:cNvSpPr>
            <p:nvPr/>
          </p:nvSpPr>
          <p:spPr bwMode="auto">
            <a:xfrm>
              <a:off x="2154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4"/>
            <p:cNvSpPr>
              <a:spLocks noChangeShapeType="1"/>
            </p:cNvSpPr>
            <p:nvPr/>
          </p:nvSpPr>
          <p:spPr bwMode="auto">
            <a:xfrm>
              <a:off x="3565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8" name="Group 25"/>
          <p:cNvGrpSpPr>
            <a:grpSpLocks/>
          </p:cNvGrpSpPr>
          <p:nvPr/>
        </p:nvGrpSpPr>
        <p:grpSpPr bwMode="auto">
          <a:xfrm>
            <a:off x="4638676" y="3048000"/>
            <a:ext cx="3362325" cy="152400"/>
            <a:chOff x="2154" y="2928"/>
            <a:chExt cx="2118" cy="96"/>
          </a:xfrm>
        </p:grpSpPr>
        <p:sp>
          <p:nvSpPr>
            <p:cNvPr id="5148" name="Line 26"/>
            <p:cNvSpPr>
              <a:spLocks noChangeShapeType="1"/>
            </p:cNvSpPr>
            <p:nvPr/>
          </p:nvSpPr>
          <p:spPr bwMode="auto">
            <a:xfrm>
              <a:off x="215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7"/>
            <p:cNvSpPr>
              <a:spLocks noChangeShapeType="1"/>
            </p:cNvSpPr>
            <p:nvPr/>
          </p:nvSpPr>
          <p:spPr bwMode="auto">
            <a:xfrm>
              <a:off x="2154" y="297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8"/>
            <p:cNvSpPr>
              <a:spLocks noChangeShapeType="1"/>
            </p:cNvSpPr>
            <p:nvPr/>
          </p:nvSpPr>
          <p:spPr bwMode="auto">
            <a:xfrm>
              <a:off x="3565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9"/>
            <p:cNvSpPr>
              <a:spLocks noChangeShapeType="1"/>
            </p:cNvSpPr>
            <p:nvPr/>
          </p:nvSpPr>
          <p:spPr bwMode="auto">
            <a:xfrm>
              <a:off x="3552" y="2976"/>
              <a:ext cx="7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0"/>
            <p:cNvSpPr>
              <a:spLocks noChangeShapeType="1"/>
            </p:cNvSpPr>
            <p:nvPr/>
          </p:nvSpPr>
          <p:spPr bwMode="auto">
            <a:xfrm>
              <a:off x="42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9" name="Line 31"/>
          <p:cNvSpPr>
            <a:spLocks noChangeShapeType="1"/>
          </p:cNvSpPr>
          <p:nvPr/>
        </p:nvSpPr>
        <p:spPr bwMode="auto">
          <a:xfrm>
            <a:off x="4638675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32"/>
          <p:cNvSpPr>
            <a:spLocks noChangeShapeType="1"/>
          </p:cNvSpPr>
          <p:nvPr/>
        </p:nvSpPr>
        <p:spPr bwMode="auto">
          <a:xfrm>
            <a:off x="6858000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Arc 33"/>
          <p:cNvSpPr>
            <a:spLocks/>
          </p:cNvSpPr>
          <p:nvPr/>
        </p:nvSpPr>
        <p:spPr bwMode="auto">
          <a:xfrm rot="6797256" flipH="1" flipV="1">
            <a:off x="7220744" y="2609056"/>
            <a:ext cx="469900" cy="890588"/>
          </a:xfrm>
          <a:custGeom>
            <a:avLst/>
            <a:gdLst>
              <a:gd name="T0" fmla="*/ 0 w 21600"/>
              <a:gd name="T1" fmla="*/ 0 h 21600"/>
              <a:gd name="T2" fmla="*/ 222386621 w 21600"/>
              <a:gd name="T3" fmla="*/ 1513989157 h 21600"/>
              <a:gd name="T4" fmla="*/ 0 w 21600"/>
              <a:gd name="T5" fmla="*/ 151398915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Text Box 34"/>
          <p:cNvSpPr txBox="1">
            <a:spLocks noChangeArrowheads="1"/>
          </p:cNvSpPr>
          <p:nvPr/>
        </p:nvSpPr>
        <p:spPr bwMode="auto">
          <a:xfrm>
            <a:off x="7134226" y="2362200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8 m</a:t>
            </a:r>
          </a:p>
        </p:txBody>
      </p:sp>
      <p:sp>
        <p:nvSpPr>
          <p:cNvPr id="5143" name="Text Box 35"/>
          <p:cNvSpPr txBox="1">
            <a:spLocks noChangeArrowheads="1"/>
          </p:cNvSpPr>
          <p:nvPr/>
        </p:nvSpPr>
        <p:spPr bwMode="auto">
          <a:xfrm>
            <a:off x="5249864" y="19050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15m</a:t>
            </a:r>
          </a:p>
        </p:txBody>
      </p:sp>
      <p:sp>
        <p:nvSpPr>
          <p:cNvPr id="5144" name="AutoShape 36"/>
          <p:cNvSpPr>
            <a:spLocks/>
          </p:cNvSpPr>
          <p:nvPr/>
        </p:nvSpPr>
        <p:spPr bwMode="auto">
          <a:xfrm>
            <a:off x="8051800" y="2286000"/>
            <a:ext cx="101600" cy="914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Text Box 37"/>
          <p:cNvSpPr txBox="1">
            <a:spLocks noChangeArrowheads="1"/>
          </p:cNvSpPr>
          <p:nvPr/>
        </p:nvSpPr>
        <p:spPr bwMode="auto">
          <a:xfrm>
            <a:off x="8277226" y="2514600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? m</a:t>
            </a:r>
          </a:p>
        </p:txBody>
      </p:sp>
      <p:sp>
        <p:nvSpPr>
          <p:cNvPr id="5146" name="Text Box 38"/>
          <p:cNvSpPr txBox="1">
            <a:spLocks noChangeArrowheads="1"/>
          </p:cNvSpPr>
          <p:nvPr/>
        </p:nvSpPr>
        <p:spPr bwMode="auto">
          <a:xfrm>
            <a:off x="3505200" y="1371601"/>
            <a:ext cx="161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5147" name="Text Box 39"/>
          <p:cNvSpPr txBox="1">
            <a:spLocks noChangeArrowheads="1"/>
          </p:cNvSpPr>
          <p:nvPr/>
        </p:nvSpPr>
        <p:spPr bwMode="auto">
          <a:xfrm>
            <a:off x="1981200" y="533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KIỂM TRA BÀI CŨ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2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7" grpId="0"/>
      <p:bldP spid="820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1600200" y="119884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tiếp theo)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05200" y="1524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      ngày       tháng 12 năm 2021</a:t>
            </a: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3C8D53C-6DDD-4E86-9A8C-9A7E5474467D}"/>
              </a:ext>
            </a:extLst>
          </p:cNvPr>
          <p:cNvSpPr txBox="1"/>
          <p:nvPr/>
        </p:nvSpPr>
        <p:spPr>
          <a:xfrm>
            <a:off x="5346265" y="675620"/>
            <a:ext cx="1215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TOÁN</a:t>
            </a:r>
            <a:endParaRPr lang="en-US" sz="28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8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71500" y="253861"/>
            <a:ext cx="1120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1: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Một cửa hàng buổi </a:t>
            </a:r>
            <a:r>
              <a:rPr lang="en-US" sz="2400" b="1" smtClean="0">
                <a:solidFill>
                  <a:srgbClr val="0000FF"/>
                </a:solidFill>
              </a:rPr>
              <a:t>sáng </a:t>
            </a:r>
            <a:r>
              <a:rPr lang="en-US" sz="2400" b="1">
                <a:solidFill>
                  <a:srgbClr val="0000FF"/>
                </a:solidFill>
              </a:rPr>
              <a:t>bán được 26kg đường, buổi chiều bán được số đường gấp đôi buổi </a:t>
            </a:r>
            <a:r>
              <a:rPr lang="en-US" sz="2400" b="1" smtClean="0">
                <a:solidFill>
                  <a:srgbClr val="0000FF"/>
                </a:solidFill>
              </a:rPr>
              <a:t>sáng</a:t>
            </a:r>
            <a:r>
              <a:rPr lang="en-US" sz="2400" b="1">
                <a:solidFill>
                  <a:srgbClr val="0000FF"/>
                </a:solidFill>
              </a:rPr>
              <a:t>. Hỏi cả hai buổi cửa hàng bán được bao nhiêu ki – lô – gam đường ?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6201" y="2876271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Buổi sáng: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8575" y="3617326"/>
            <a:ext cx="2152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Buổi chiều: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09800" y="3848159"/>
            <a:ext cx="2133600" cy="152400"/>
            <a:chOff x="912" y="3312"/>
            <a:chExt cx="1344" cy="96"/>
          </a:xfrm>
        </p:grpSpPr>
        <p:sp>
          <p:nvSpPr>
            <p:cNvPr id="7187" name="Line 7"/>
            <p:cNvSpPr>
              <a:spLocks noChangeShapeType="1"/>
            </p:cNvSpPr>
            <p:nvPr/>
          </p:nvSpPr>
          <p:spPr bwMode="auto">
            <a:xfrm>
              <a:off x="912" y="331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7188" name="Group 8"/>
            <p:cNvGrpSpPr>
              <a:grpSpLocks/>
            </p:cNvGrpSpPr>
            <p:nvPr/>
          </p:nvGrpSpPr>
          <p:grpSpPr bwMode="auto">
            <a:xfrm>
              <a:off x="912" y="3312"/>
              <a:ext cx="1344" cy="96"/>
              <a:chOff x="912" y="3312"/>
              <a:chExt cx="1344" cy="96"/>
            </a:xfrm>
          </p:grpSpPr>
          <p:sp>
            <p:nvSpPr>
              <p:cNvPr id="7189" name="Line 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7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190" name="Line 10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191" name="Line 11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192" name="Line 12"/>
              <p:cNvSpPr>
                <a:spLocks noChangeShapeType="1"/>
              </p:cNvSpPr>
              <p:nvPr/>
            </p:nvSpPr>
            <p:spPr bwMode="auto">
              <a:xfrm>
                <a:off x="1668" y="3360"/>
                <a:ext cx="5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</p:grpSp>
      <p:sp>
        <p:nvSpPr>
          <p:cNvPr id="26637" name="AutoShape 13"/>
          <p:cNvSpPr>
            <a:spLocks/>
          </p:cNvSpPr>
          <p:nvPr/>
        </p:nvSpPr>
        <p:spPr bwMode="auto">
          <a:xfrm>
            <a:off x="4757097" y="2958152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938073" y="3238559"/>
            <a:ext cx="10055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? kg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2352675" y="26670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26kg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209800" y="3086159"/>
            <a:ext cx="1066800" cy="152400"/>
            <a:chOff x="1200" y="2928"/>
            <a:chExt cx="672" cy="96"/>
          </a:xfrm>
        </p:grpSpPr>
        <p:sp>
          <p:nvSpPr>
            <p:cNvPr id="7184" name="Line 17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85" name="Line 18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86" name="Line 19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2209800" y="3162359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3276600" y="316235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440837" y="2958152"/>
            <a:ext cx="6629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Buổi chiều cửa </a:t>
            </a:r>
            <a:r>
              <a:rPr lang="en-US" sz="2400" b="1" smtClean="0">
                <a:solidFill>
                  <a:srgbClr val="0033CC"/>
                </a:solidFill>
              </a:rPr>
              <a:t>hàng </a:t>
            </a:r>
            <a:r>
              <a:rPr lang="en-US" sz="2400" b="1">
                <a:solidFill>
                  <a:srgbClr val="0033CC"/>
                </a:solidFill>
              </a:rPr>
              <a:t>bán được là 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26 x 2 = 52 ( kg đường )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	 Cả hai buổi cửa hang bán được là 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26 + 52 = 78 ( kg đường )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            Đáp số: 78kg đường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457200" y="1957407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8159227" y="1958906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5947014" y="2440207"/>
            <a:ext cx="0" cy="3886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629" grpId="0"/>
      <p:bldP spid="26637" grpId="0" animBg="1"/>
      <p:bldP spid="26638" grpId="0"/>
      <p:bldP spid="26639" grpId="0"/>
      <p:bldP spid="26644" grpId="0" animBg="1"/>
      <p:bldP spid="26645" grpId="0" animBg="1"/>
      <p:bldP spid="26647" grpId="0"/>
      <p:bldP spid="26650" grpId="0"/>
      <p:bldP spid="266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45362" y="183852"/>
                <a:ext cx="11589438" cy="15423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b="1" i="1" u="sng">
                    <a:solidFill>
                      <a:srgbClr val="FF0000"/>
                    </a:solidFill>
                  </a:rPr>
                  <a:t>Bài 2:</a:t>
                </a:r>
                <a:r>
                  <a:rPr lang="en-US" sz="2400">
                    <a:solidFill>
                      <a:srgbClr val="FF0000"/>
                    </a:solidFill>
                  </a:rPr>
                  <a:t> </a:t>
                </a:r>
                <a:r>
                  <a:rPr lang="en-US" sz="2400" b="1">
                    <a:solidFill>
                      <a:srgbClr val="0033CC"/>
                    </a:solidFill>
                  </a:rPr>
                  <a:t>Quãng đường từ bưu điện tỉnh đến chợ huyện dài 18 km, quãng đường từ chợ huyện về nhà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>
                    <a:solidFill>
                      <a:srgbClr val="0033CC"/>
                    </a:solidFill>
                  </a:rPr>
                  <a:t>  quãng đường từ bưu điện tỉnh đến chợ huyện. Hỏi quãng đường từ bưu điện tỉnh về nhà dài bao nhiêu ki-lô-mét?</a:t>
                </a:r>
              </a:p>
            </p:txBody>
          </p:sp>
        </mc:Choice>
        <mc:Fallback xmlns="">
          <p:sp>
            <p:nvSpPr>
              <p:cNvPr id="10243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5362" y="183852"/>
                <a:ext cx="11589438" cy="1542345"/>
              </a:xfrm>
              <a:prstGeom prst="rect">
                <a:avLst/>
              </a:prstGeom>
              <a:blipFill rotWithShape="0">
                <a:blip r:embed="rId3"/>
                <a:stretch>
                  <a:fillRect l="-842" t="-2767" r="-526" b="-83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296400" y="250112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Nhà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78446" y="4065567"/>
            <a:ext cx="7467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Quãng đường từ chợ huyện về nhà dài là 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18 : 3 = 6 (km)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Quãng đường từ bưu điện tỉnh về nhà dài là 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18 + 6 = 24 (km)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Đáp số: 24 km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5362" y="2024473"/>
            <a:ext cx="1679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Tóm tắt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71177" y="3119779"/>
            <a:ext cx="1676400" cy="169862"/>
            <a:chOff x="624" y="1920"/>
            <a:chExt cx="1056" cy="107"/>
          </a:xfrm>
        </p:grpSpPr>
        <p:sp>
          <p:nvSpPr>
            <p:cNvPr id="8216" name="Line 8"/>
            <p:cNvSpPr>
              <a:spLocks noChangeShapeType="1"/>
            </p:cNvSpPr>
            <p:nvPr/>
          </p:nvSpPr>
          <p:spPr bwMode="auto">
            <a:xfrm>
              <a:off x="624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9"/>
            <p:cNvSpPr>
              <a:spLocks noChangeShapeType="1"/>
            </p:cNvSpPr>
            <p:nvPr/>
          </p:nvSpPr>
          <p:spPr bwMode="auto">
            <a:xfrm flipV="1">
              <a:off x="624" y="1968"/>
              <a:ext cx="1056" cy="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10"/>
            <p:cNvSpPr>
              <a:spLocks noChangeShapeType="1"/>
            </p:cNvSpPr>
            <p:nvPr/>
          </p:nvSpPr>
          <p:spPr bwMode="auto">
            <a:xfrm>
              <a:off x="1680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478497" y="2042974"/>
            <a:ext cx="1905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Chợ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huyện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677350" y="2112664"/>
            <a:ext cx="2209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Bưu điện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tỉnh</a:t>
            </a:r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 rot="10223488">
            <a:off x="2696553" y="295616"/>
            <a:ext cx="6577013" cy="3519488"/>
          </a:xfrm>
          <a:custGeom>
            <a:avLst/>
            <a:gdLst>
              <a:gd name="T0" fmla="*/ 0 w 17661"/>
              <a:gd name="T1" fmla="*/ 324431256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rot="10800000" wrap="none" anchor="ctr"/>
          <a:lstStyle/>
          <a:p>
            <a:endParaRPr lang="en-US" sz="16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515952" y="3157879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km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22558" y="2422229"/>
            <a:ext cx="11902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18 km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45362" y="3906088"/>
            <a:ext cx="1770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Bài giải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547577" y="3119779"/>
            <a:ext cx="4953000" cy="169862"/>
            <a:chOff x="720" y="2016"/>
            <a:chExt cx="3120" cy="107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Arc 13"/>
          <p:cNvSpPr>
            <a:spLocks/>
          </p:cNvSpPr>
          <p:nvPr/>
        </p:nvSpPr>
        <p:spPr bwMode="auto">
          <a:xfrm rot="21341468">
            <a:off x="3038987" y="2909427"/>
            <a:ext cx="4794282" cy="1182164"/>
          </a:xfrm>
          <a:custGeom>
            <a:avLst/>
            <a:gdLst>
              <a:gd name="T0" fmla="*/ 0 w 17661"/>
              <a:gd name="T1" fmla="*/ 324431256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rot="10800000"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6" grpId="0"/>
      <p:bldP spid="10251" grpId="0"/>
      <p:bldP spid="10252" grpId="0"/>
      <p:bldP spid="10253" grpId="0" animBg="1"/>
      <p:bldP spid="10254" grpId="0"/>
      <p:bldP spid="10255" grpId="0"/>
      <p:bldP spid="1025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762000"/>
            <a:ext cx="2819400" cy="808038"/>
          </a:xfrm>
        </p:spPr>
        <p:txBody>
          <a:bodyPr/>
          <a:lstStyle/>
          <a:p>
            <a:pPr eaLnBrk="1" hangingPunct="1"/>
            <a:r>
              <a:rPr lang="en-US" sz="4000" b="1">
                <a:solidFill>
                  <a:srgbClr val="00CC00"/>
                </a:solidFill>
              </a:rPr>
              <a:t>Dặn dò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6106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b="1" smtClean="0">
                <a:solidFill>
                  <a:srgbClr val="FF0000"/>
                </a:solidFill>
              </a:rPr>
              <a:t>Xem lại các bài đã làm</a:t>
            </a:r>
            <a:endParaRPr lang="en-US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b="1">
                <a:solidFill>
                  <a:srgbClr val="FF0000"/>
                </a:solidFill>
              </a:rPr>
              <a:t>Chuẩn bị: Xem trước bài: Luyện tập trang </a:t>
            </a:r>
            <a:r>
              <a:rPr lang="en-US" sz="2800" b="1" smtClean="0">
                <a:solidFill>
                  <a:srgbClr val="FF0000"/>
                </a:solidFill>
              </a:rPr>
              <a:t>60.</a:t>
            </a: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7" descr="Japane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600200"/>
            <a:ext cx="8382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24000" y="990601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 3: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Số?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743200" y="175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8486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2578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2819400" y="19050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5283200" y="19050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581400" y="2362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6477000" y="236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WordArt 11"/>
          <p:cNvSpPr>
            <a:spLocks noChangeArrowheads="1" noChangeShapeType="1" noTextEdit="1"/>
          </p:cNvSpPr>
          <p:nvPr/>
        </p:nvSpPr>
        <p:spPr bwMode="auto">
          <a:xfrm>
            <a:off x="7874000" y="190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18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5814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3 lần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5532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3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819400" y="42672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79248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53340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2895600" y="44196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5359400" y="44196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42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3657600" y="4876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553200" y="4876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7950200" y="44196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36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6576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6 lần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6294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6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2819400" y="5562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7924800" y="556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715000" y="556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5" name="WordArt 27"/>
          <p:cNvSpPr>
            <a:spLocks noChangeArrowheads="1" noChangeShapeType="1" noTextEdit="1"/>
          </p:cNvSpPr>
          <p:nvPr/>
        </p:nvSpPr>
        <p:spPr bwMode="auto">
          <a:xfrm>
            <a:off x="2895600" y="5715000"/>
            <a:ext cx="990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56</a:t>
            </a:r>
          </a:p>
        </p:txBody>
      </p:sp>
      <p:sp>
        <p:nvSpPr>
          <p:cNvPr id="12316" name="WordArt 28"/>
          <p:cNvSpPr>
            <a:spLocks noChangeArrowheads="1" noChangeShapeType="1" noTextEdit="1"/>
          </p:cNvSpPr>
          <p:nvPr/>
        </p:nvSpPr>
        <p:spPr bwMode="auto">
          <a:xfrm>
            <a:off x="5867400" y="5715000"/>
            <a:ext cx="5842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3962400" y="6172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65532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WordArt 31"/>
          <p:cNvSpPr>
            <a:spLocks noChangeArrowheads="1" noChangeShapeType="1" noTextEdit="1"/>
          </p:cNvSpPr>
          <p:nvPr/>
        </p:nvSpPr>
        <p:spPr bwMode="auto">
          <a:xfrm>
            <a:off x="7950200" y="571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40386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Giảm 7 lần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5532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7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2057400" y="304801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TRÒ CHƠI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2743200" y="30480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78486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52578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9" name="WordArt 41"/>
          <p:cNvSpPr>
            <a:spLocks noChangeArrowheads="1" noChangeShapeType="1" noTextEdit="1"/>
          </p:cNvSpPr>
          <p:nvPr/>
        </p:nvSpPr>
        <p:spPr bwMode="auto">
          <a:xfrm>
            <a:off x="2819400" y="32004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12330" name="WordArt 42"/>
          <p:cNvSpPr>
            <a:spLocks noChangeArrowheads="1" noChangeShapeType="1" noTextEdit="1"/>
          </p:cNvSpPr>
          <p:nvPr/>
        </p:nvSpPr>
        <p:spPr bwMode="auto">
          <a:xfrm>
            <a:off x="5283200" y="32004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12</a:t>
            </a:r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3581400" y="3657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6477000" y="36576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WordArt 45"/>
          <p:cNvSpPr>
            <a:spLocks noChangeArrowheads="1" noChangeShapeType="1" noTextEdit="1"/>
          </p:cNvSpPr>
          <p:nvPr/>
        </p:nvSpPr>
        <p:spPr bwMode="auto">
          <a:xfrm>
            <a:off x="7874000" y="32004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10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35814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2 lần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65532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2300" grpId="0"/>
      <p:bldP spid="12301" grpId="0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/>
      <p:bldP spid="12311" grpId="0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  <p:bldP spid="12319" grpId="0" animBg="1"/>
      <p:bldP spid="12320" grpId="0"/>
      <p:bldP spid="12321" grpId="0"/>
      <p:bldP spid="12326" grpId="0" animBg="1"/>
      <p:bldP spid="12327" grpId="0" animBg="1"/>
      <p:bldP spid="12328" grpId="0" animBg="1"/>
      <p:bldP spid="12329" grpId="0" animBg="1"/>
      <p:bldP spid="12330" grpId="0" animBg="1"/>
      <p:bldP spid="12331" grpId="0" animBg="1"/>
      <p:bldP spid="12332" grpId="0" animBg="1"/>
      <p:bldP spid="12333" grpId="0" animBg="1"/>
      <p:bldP spid="12334" grpId="0"/>
      <p:bldP spid="123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5&quot;/&gt;&lt;/object&gt;&lt;object type=&quot;3&quot; unique_id=&quot;10006&quot;&gt;&lt;property id=&quot;20148&quot; value=&quot;5&quot;/&gt;&lt;property id=&quot;20300&quot; value=&quot;Slide 2&quot;/&gt;&lt;property id=&quot;20307&quot; value=&quot;278&quot;/&gt;&lt;/object&gt;&lt;object type=&quot;3&quot; unique_id=&quot;10009&quot;&gt;&lt;property id=&quot;20148&quot; value=&quot;5&quot;/&gt;&lt;property id=&quot;20300&quot; value=&quot;Slide 3&quot;/&gt;&lt;property id=&quot;20307&quot; value=&quot;264&quot;/&gt;&lt;/object&gt;&lt;object type=&quot;3&quot; unique_id=&quot;10010&quot;&gt;&lt;property id=&quot;20148&quot; value=&quot;5&quot;/&gt;&lt;property id=&quot;20300&quot; value=&quot;Slide 4&quot;/&gt;&lt;property id=&quot;20307&quot; value=&quot;261&quot;/&gt;&lt;/object&gt;&lt;object type=&quot;3&quot; unique_id=&quot;10014&quot;&gt;&lt;property id=&quot;20148&quot; value=&quot;5&quot;/&gt;&lt;property id=&quot;20300&quot; value=&quot;Slide 8&quot;/&gt;&lt;property id=&quot;20307&quot; value=&quot;270&quot;/&gt;&lt;/object&gt;&lt;object type=&quot;3&quot; unique_id=&quot;10015&quot;&gt;&lt;property id=&quot;20148&quot; value=&quot;5&quot;/&gt;&lt;property id=&quot;20300&quot; value=&quot;Slide 9&quot;/&gt;&lt;property id=&quot;20307&quot; value=&quot;271&quot;/&gt;&lt;/object&gt;&lt;object type=&quot;3&quot; unique_id=&quot;10016&quot;&gt;&lt;property id=&quot;20148&quot; value=&quot;5&quot;/&gt;&lt;property id=&quot;20300&quot; value=&quot;Slide 10&quot;/&gt;&lt;property id=&quot;20307&quot; value=&quot;272&quot;/&gt;&lt;/object&gt;&lt;object type=&quot;3&quot; unique_id=&quot;10019&quot;&gt;&lt;property id=&quot;20148&quot; value=&quot;5&quot;/&gt;&lt;property id=&quot;20300&quot; value=&quot;Slide 11 - &amp;quot;Dặn dò&amp;quot;&quot;/&gt;&lt;property id=&quot;20307&quot; value=&quot;266&quot;/&gt;&lt;/object&gt;&lt;object type=&quot;3&quot; unique_id=&quot;10020&quot;&gt;&lt;property id=&quot;20148&quot; value=&quot;5&quot;/&gt;&lt;property id=&quot;20300&quot; value=&quot;Slide 12&quot;/&gt;&lt;property id=&quot;20307&quot; value=&quot;280&quot;/&gt;&lt;/object&gt;&lt;object type=&quot;3&quot; unique_id=&quot;10206&quot;&gt;&lt;property id=&quot;20148&quot; value=&quot;5&quot;/&gt;&lt;property id=&quot;20300&quot; value=&quot;Slide 7&quot;/&gt;&lt;property id=&quot;20307&quot; value=&quot;285&quot;/&gt;&lt;/object&gt;&lt;object type=&quot;3&quot; unique_id=&quot;10400&quot;&gt;&lt;property id=&quot;20148&quot; value=&quot;5&quot;/&gt;&lt;property id=&quot;20300&quot; value=&quot;Slide 5&quot;/&gt;&lt;property id=&quot;20307&quot; value=&quot;286&quot;/&gt;&lt;/object&gt;&lt;object type=&quot;3&quot; unique_id=&quot;10401&quot;&gt;&lt;property id=&quot;20148&quot; value=&quot;5&quot;/&gt;&lt;property id=&quot;20300&quot; value=&quot;Slide 6&quot;/&gt;&lt;property id=&quot;20307&quot; value=&quot;28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343</Words>
  <Application>Microsoft Office PowerPoint</Application>
  <PresentationFormat>Widescreen</PresentationFormat>
  <Paragraphs>82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Default Design</vt:lpstr>
      <vt:lpstr>1_Default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  <vt:lpstr>PowerPoint Presentation</vt:lpstr>
    </vt:vector>
  </TitlesOfParts>
  <Company>Family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Huynh Kieu</dc:creator>
  <cp:lastModifiedBy>MeoMeo</cp:lastModifiedBy>
  <cp:revision>153</cp:revision>
  <dcterms:created xsi:type="dcterms:W3CDTF">2009-10-26T15:34:09Z</dcterms:created>
  <dcterms:modified xsi:type="dcterms:W3CDTF">2021-11-08T01:08:19Z</dcterms:modified>
</cp:coreProperties>
</file>